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630" r:id="rId2"/>
    <p:sldId id="678" r:id="rId3"/>
    <p:sldId id="631" r:id="rId4"/>
    <p:sldId id="636" r:id="rId5"/>
    <p:sldId id="638" r:id="rId6"/>
    <p:sldId id="640" r:id="rId7"/>
    <p:sldId id="641" r:id="rId8"/>
    <p:sldId id="643" r:id="rId9"/>
    <p:sldId id="644" r:id="rId10"/>
    <p:sldId id="560" r:id="rId11"/>
    <p:sldId id="561" r:id="rId12"/>
    <p:sldId id="562" r:id="rId13"/>
    <p:sldId id="563" r:id="rId14"/>
    <p:sldId id="564" r:id="rId15"/>
    <p:sldId id="565" r:id="rId16"/>
    <p:sldId id="566" r:id="rId17"/>
    <p:sldId id="567" r:id="rId18"/>
    <p:sldId id="568" r:id="rId19"/>
    <p:sldId id="571" r:id="rId20"/>
    <p:sldId id="570" r:id="rId21"/>
    <p:sldId id="572" r:id="rId22"/>
    <p:sldId id="573" r:id="rId23"/>
    <p:sldId id="662" r:id="rId24"/>
    <p:sldId id="663" r:id="rId25"/>
    <p:sldId id="664" r:id="rId26"/>
    <p:sldId id="665" r:id="rId27"/>
    <p:sldId id="692" r:id="rId28"/>
    <p:sldId id="694" r:id="rId29"/>
    <p:sldId id="693" r:id="rId30"/>
    <p:sldId id="695" r:id="rId31"/>
    <p:sldId id="667" r:id="rId32"/>
    <p:sldId id="668" r:id="rId33"/>
    <p:sldId id="687" r:id="rId34"/>
    <p:sldId id="669" r:id="rId35"/>
    <p:sldId id="688" r:id="rId36"/>
    <p:sldId id="670" r:id="rId37"/>
    <p:sldId id="671" r:id="rId38"/>
    <p:sldId id="672" r:id="rId39"/>
    <p:sldId id="673" r:id="rId40"/>
    <p:sldId id="674" r:id="rId41"/>
    <p:sldId id="675" r:id="rId42"/>
    <p:sldId id="676" r:id="rId43"/>
    <p:sldId id="677" r:id="rId44"/>
    <p:sldId id="696" r:id="rId45"/>
    <p:sldId id="574" r:id="rId46"/>
    <p:sldId id="575" r:id="rId47"/>
    <p:sldId id="576" r:id="rId48"/>
    <p:sldId id="577" r:id="rId49"/>
    <p:sldId id="578" r:id="rId50"/>
    <p:sldId id="579" r:id="rId51"/>
    <p:sldId id="580" r:id="rId52"/>
    <p:sldId id="581" r:id="rId53"/>
    <p:sldId id="582" r:id="rId54"/>
    <p:sldId id="584" r:id="rId55"/>
    <p:sldId id="583" r:id="rId56"/>
    <p:sldId id="680" r:id="rId57"/>
    <p:sldId id="681" r:id="rId58"/>
    <p:sldId id="682" r:id="rId59"/>
    <p:sldId id="683" r:id="rId60"/>
    <p:sldId id="685" r:id="rId61"/>
    <p:sldId id="686" r:id="rId62"/>
    <p:sldId id="684" r:id="rId63"/>
    <p:sldId id="689" r:id="rId64"/>
    <p:sldId id="690" r:id="rId65"/>
    <p:sldId id="691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3"/>
    <p:restoredTop sz="93043"/>
  </p:normalViewPr>
  <p:slideViewPr>
    <p:cSldViewPr snapToGrid="0" snapToObjects="1" showGuides="1">
      <p:cViewPr varScale="1">
        <p:scale>
          <a:sx n="91" d="100"/>
          <a:sy n="91" d="100"/>
        </p:scale>
        <p:origin x="192" y="480"/>
      </p:cViewPr>
      <p:guideLst>
        <p:guide orient="horz" pos="2196"/>
        <p:guide pos="5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image" Target="../media/image48.emf"/><Relationship Id="rId2" Type="http://schemas.openxmlformats.org/officeDocument/2006/relationships/image" Target="../media/image4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1" Type="http://schemas.openxmlformats.org/officeDocument/2006/relationships/image" Target="../media/image58.emf"/><Relationship Id="rId2" Type="http://schemas.openxmlformats.org/officeDocument/2006/relationships/image" Target="../media/image59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4" Type="http://schemas.openxmlformats.org/officeDocument/2006/relationships/image" Target="../media/image68.emf"/><Relationship Id="rId1" Type="http://schemas.openxmlformats.org/officeDocument/2006/relationships/image" Target="../media/image65.emf"/><Relationship Id="rId2" Type="http://schemas.openxmlformats.org/officeDocument/2006/relationships/image" Target="../media/image6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73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1" Type="http://schemas.openxmlformats.org/officeDocument/2006/relationships/image" Target="../media/image69.emf"/><Relationship Id="rId2" Type="http://schemas.openxmlformats.org/officeDocument/2006/relationships/image" Target="../media/image7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1" Type="http://schemas.openxmlformats.org/officeDocument/2006/relationships/image" Target="../media/image79.emf"/><Relationship Id="rId2" Type="http://schemas.openxmlformats.org/officeDocument/2006/relationships/image" Target="../media/image8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Relationship Id="rId2" Type="http://schemas.openxmlformats.org/officeDocument/2006/relationships/image" Target="../media/image86.emf"/><Relationship Id="rId3" Type="http://schemas.openxmlformats.org/officeDocument/2006/relationships/image" Target="../media/image8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Relationship Id="rId2" Type="http://schemas.openxmlformats.org/officeDocument/2006/relationships/image" Target="../media/image11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Relationship Id="rId2" Type="http://schemas.openxmlformats.org/officeDocument/2006/relationships/image" Target="../media/image11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5" Type="http://schemas.openxmlformats.org/officeDocument/2006/relationships/image" Target="../media/image126.emf"/><Relationship Id="rId6" Type="http://schemas.openxmlformats.org/officeDocument/2006/relationships/image" Target="../media/image127.emf"/><Relationship Id="rId7" Type="http://schemas.openxmlformats.org/officeDocument/2006/relationships/image" Target="../media/image128.emf"/><Relationship Id="rId1" Type="http://schemas.openxmlformats.org/officeDocument/2006/relationships/image" Target="../media/image122.emf"/><Relationship Id="rId2" Type="http://schemas.openxmlformats.org/officeDocument/2006/relationships/image" Target="../media/image123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5" Type="http://schemas.openxmlformats.org/officeDocument/2006/relationships/image" Target="../media/image133.emf"/><Relationship Id="rId1" Type="http://schemas.openxmlformats.org/officeDocument/2006/relationships/image" Target="../media/image129.emf"/><Relationship Id="rId2" Type="http://schemas.openxmlformats.org/officeDocument/2006/relationships/image" Target="../media/image130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4" Type="http://schemas.openxmlformats.org/officeDocument/2006/relationships/image" Target="../media/image137.emf"/><Relationship Id="rId5" Type="http://schemas.openxmlformats.org/officeDocument/2006/relationships/image" Target="../media/image138.emf"/><Relationship Id="rId6" Type="http://schemas.openxmlformats.org/officeDocument/2006/relationships/image" Target="../media/image139.emf"/><Relationship Id="rId7" Type="http://schemas.openxmlformats.org/officeDocument/2006/relationships/image" Target="../media/image140.emf"/><Relationship Id="rId8" Type="http://schemas.openxmlformats.org/officeDocument/2006/relationships/image" Target="../media/image141.emf"/><Relationship Id="rId9" Type="http://schemas.openxmlformats.org/officeDocument/2006/relationships/image" Target="../media/image142.emf"/><Relationship Id="rId10" Type="http://schemas.openxmlformats.org/officeDocument/2006/relationships/image" Target="../media/image143.emf"/><Relationship Id="rId1" Type="http://schemas.openxmlformats.org/officeDocument/2006/relationships/image" Target="../media/image134.emf"/><Relationship Id="rId2" Type="http://schemas.openxmlformats.org/officeDocument/2006/relationships/image" Target="../media/image13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4" Type="http://schemas.openxmlformats.org/officeDocument/2006/relationships/image" Target="../media/image147.emf"/><Relationship Id="rId5" Type="http://schemas.openxmlformats.org/officeDocument/2006/relationships/image" Target="../media/image148.emf"/><Relationship Id="rId6" Type="http://schemas.openxmlformats.org/officeDocument/2006/relationships/image" Target="../media/image149.emf"/><Relationship Id="rId7" Type="http://schemas.openxmlformats.org/officeDocument/2006/relationships/image" Target="../media/image150.emf"/><Relationship Id="rId8" Type="http://schemas.openxmlformats.org/officeDocument/2006/relationships/image" Target="../media/image151.emf"/><Relationship Id="rId9" Type="http://schemas.openxmlformats.org/officeDocument/2006/relationships/image" Target="../media/image152.emf"/><Relationship Id="rId10" Type="http://schemas.openxmlformats.org/officeDocument/2006/relationships/image" Target="../media/image153.emf"/><Relationship Id="rId1" Type="http://schemas.openxmlformats.org/officeDocument/2006/relationships/image" Target="../media/image144.emf"/><Relationship Id="rId2" Type="http://schemas.openxmlformats.org/officeDocument/2006/relationships/image" Target="../media/image145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5" Type="http://schemas.openxmlformats.org/officeDocument/2006/relationships/image" Target="../media/image158.emf"/><Relationship Id="rId6" Type="http://schemas.openxmlformats.org/officeDocument/2006/relationships/image" Target="../media/image159.emf"/><Relationship Id="rId7" Type="http://schemas.openxmlformats.org/officeDocument/2006/relationships/image" Target="../media/image160.emf"/><Relationship Id="rId8" Type="http://schemas.openxmlformats.org/officeDocument/2006/relationships/image" Target="../media/image161.emf"/><Relationship Id="rId9" Type="http://schemas.openxmlformats.org/officeDocument/2006/relationships/image" Target="../media/image162.emf"/><Relationship Id="rId1" Type="http://schemas.openxmlformats.org/officeDocument/2006/relationships/image" Target="../media/image154.emf"/><Relationship Id="rId2" Type="http://schemas.openxmlformats.org/officeDocument/2006/relationships/image" Target="../media/image1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1" Type="http://schemas.openxmlformats.org/officeDocument/2006/relationships/image" Target="../media/image163.emf"/><Relationship Id="rId2" Type="http://schemas.openxmlformats.org/officeDocument/2006/relationships/image" Target="../media/image164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image" Target="../media/image26.emf"/><Relationship Id="rId2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Relationship Id="rId2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B781A-07E6-474A-8CDF-F6C68FC512D8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E76F0-DCC4-9C40-8A56-ABCA06BDE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57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23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03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44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45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03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56</a:t>
            </a:fld>
            <a:endParaRPr lang="en-GB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54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64</a:t>
            </a:fld>
            <a:endParaRPr lang="en-GB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26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6197F7-D37F-EC4A-8E72-CBCFD7B9A541}" type="slidenum">
              <a:rPr lang="id-ID"/>
              <a:pPr eaLnBrk="1" hangingPunct="1"/>
              <a:t>5</a:t>
            </a:fld>
            <a:endParaRPr lang="id-ID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865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6197F7-D37F-EC4A-8E72-CBCFD7B9A541}" type="slidenum">
              <a:rPr lang="id-ID"/>
              <a:pPr eaLnBrk="1" hangingPunct="1"/>
              <a:t>6</a:t>
            </a:fld>
            <a:endParaRPr lang="id-ID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737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10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6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943B84-2713-C84E-A321-66EEEB2A96A9}" type="slidenum">
              <a:rPr lang="id-ID"/>
              <a:pPr eaLnBrk="1" hangingPunct="1"/>
              <a:t>12</a:t>
            </a:fld>
            <a:endParaRPr lang="id-ID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942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943B84-2713-C84E-A321-66EEEB2A96A9}" type="slidenum">
              <a:rPr lang="id-ID"/>
              <a:pPr eaLnBrk="1" hangingPunct="1"/>
              <a:t>13</a:t>
            </a:fld>
            <a:endParaRPr lang="id-ID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7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4943B84-2713-C84E-A321-66EEEB2A96A9}" type="slidenum">
              <a:rPr lang="id-ID"/>
              <a:pPr eaLnBrk="1" hangingPunct="1"/>
              <a:t>14</a:t>
            </a:fld>
            <a:endParaRPr lang="id-ID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6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86197F7-D37F-EC4A-8E72-CBCFD7B9A541}" type="slidenum">
              <a:rPr lang="id-ID"/>
              <a:pPr eaLnBrk="1" hangingPunct="1"/>
              <a:t>15</a:t>
            </a:fld>
            <a:endParaRPr lang="id-ID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2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FBB67F1-6D84-DD40-B63C-3945335ABA11}" type="slidenum">
              <a:rPr lang="id-ID"/>
              <a:pPr eaLnBrk="1" hangingPunct="1"/>
              <a:t>16</a:t>
            </a:fld>
            <a:endParaRPr lang="id-ID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1363"/>
            <a:ext cx="4954588" cy="3716337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56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3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66"/>
            <a:ext cx="222885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3" y="274666"/>
            <a:ext cx="653415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1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0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6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4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7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3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4376-1E68-EB48-AC8C-FE08CA1FE67C}" type="datetimeFigureOut">
              <a:rPr lang="en-US" smtClean="0"/>
              <a:t>4/30/18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29.emf"/><Relationship Id="rId13" Type="http://schemas.openxmlformats.org/officeDocument/2006/relationships/oleObject" Target="../embeddings/oleObject19.bin"/><Relationship Id="rId14" Type="http://schemas.openxmlformats.org/officeDocument/2006/relationships/image" Target="../media/image30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26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27.e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28.emf"/><Relationship Id="rId10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31.emf"/><Relationship Id="rId6" Type="http://schemas.openxmlformats.org/officeDocument/2006/relationships/image" Target="../media/image14.png"/><Relationship Id="rId7" Type="http://schemas.openxmlformats.org/officeDocument/2006/relationships/oleObject" Target="../embeddings/oleObject21.bin"/><Relationship Id="rId8" Type="http://schemas.openxmlformats.org/officeDocument/2006/relationships/image" Target="../media/image3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4.png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33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3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37.png"/><Relationship Id="rId5" Type="http://schemas.openxmlformats.org/officeDocument/2006/relationships/oleObject" Target="../embeddings/oleObject25.bin"/><Relationship Id="rId6" Type="http://schemas.openxmlformats.org/officeDocument/2006/relationships/image" Target="../media/image35.wmf"/><Relationship Id="rId7" Type="http://schemas.openxmlformats.org/officeDocument/2006/relationships/oleObject" Target="../embeddings/oleObject26.bin"/><Relationship Id="rId8" Type="http://schemas.openxmlformats.org/officeDocument/2006/relationships/image" Target="../media/image36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39.png"/><Relationship Id="rId5" Type="http://schemas.openxmlformats.org/officeDocument/2006/relationships/image" Target="../media/image40.w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38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oleObject" Target="../embeddings/oleObject29.bin"/><Relationship Id="rId5" Type="http://schemas.openxmlformats.org/officeDocument/2006/relationships/image" Target="../media/image41.emf"/><Relationship Id="rId6" Type="http://schemas.openxmlformats.org/officeDocument/2006/relationships/image" Target="../media/image43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oleObject" Target="../embeddings/oleObject30.bin"/><Relationship Id="rId5" Type="http://schemas.openxmlformats.org/officeDocument/2006/relationships/image" Target="../media/image41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.emf"/><Relationship Id="rId7" Type="http://schemas.openxmlformats.org/officeDocument/2006/relationships/image" Target="../media/image3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4" Type="http://schemas.openxmlformats.org/officeDocument/2006/relationships/image" Target="../media/image41.emf"/><Relationship Id="rId5" Type="http://schemas.openxmlformats.org/officeDocument/2006/relationships/image" Target="../media/image43.pn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oleObject" Target="../embeddings/oleObject32.bin"/><Relationship Id="rId5" Type="http://schemas.openxmlformats.org/officeDocument/2006/relationships/image" Target="../media/image41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oleObject" Target="../embeddings/oleObject33.bin"/><Relationship Id="rId5" Type="http://schemas.openxmlformats.org/officeDocument/2006/relationships/image" Target="../media/image41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4" Type="http://schemas.openxmlformats.org/officeDocument/2006/relationships/image" Target="../media/image47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9.bin"/><Relationship Id="rId12" Type="http://schemas.openxmlformats.org/officeDocument/2006/relationships/image" Target="../media/image52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5.bin"/><Relationship Id="rId4" Type="http://schemas.openxmlformats.org/officeDocument/2006/relationships/image" Target="../media/image48.emf"/><Relationship Id="rId5" Type="http://schemas.openxmlformats.org/officeDocument/2006/relationships/oleObject" Target="../embeddings/oleObject36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37.bin"/><Relationship Id="rId8" Type="http://schemas.openxmlformats.org/officeDocument/2006/relationships/image" Target="../media/image50.emf"/><Relationship Id="rId9" Type="http://schemas.openxmlformats.org/officeDocument/2006/relationships/oleObject" Target="../embeddings/oleObject38.bin"/><Relationship Id="rId10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4.bin"/><Relationship Id="rId12" Type="http://schemas.openxmlformats.org/officeDocument/2006/relationships/image" Target="../media/image57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0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41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42.bin"/><Relationship Id="rId8" Type="http://schemas.openxmlformats.org/officeDocument/2006/relationships/image" Target="../media/image55.emf"/><Relationship Id="rId9" Type="http://schemas.openxmlformats.org/officeDocument/2006/relationships/oleObject" Target="../embeddings/oleObject43.bin"/><Relationship Id="rId10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9.bin"/><Relationship Id="rId12" Type="http://schemas.openxmlformats.org/officeDocument/2006/relationships/image" Target="../media/image62.emf"/><Relationship Id="rId13" Type="http://schemas.openxmlformats.org/officeDocument/2006/relationships/oleObject" Target="../embeddings/oleObject50.bin"/><Relationship Id="rId14" Type="http://schemas.openxmlformats.org/officeDocument/2006/relationships/image" Target="../media/image63.emf"/><Relationship Id="rId15" Type="http://schemas.openxmlformats.org/officeDocument/2006/relationships/oleObject" Target="../embeddings/oleObject51.bin"/><Relationship Id="rId16" Type="http://schemas.openxmlformats.org/officeDocument/2006/relationships/image" Target="../media/image64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5.bin"/><Relationship Id="rId4" Type="http://schemas.openxmlformats.org/officeDocument/2006/relationships/image" Target="../media/image58.emf"/><Relationship Id="rId5" Type="http://schemas.openxmlformats.org/officeDocument/2006/relationships/oleObject" Target="../embeddings/oleObject46.bin"/><Relationship Id="rId6" Type="http://schemas.openxmlformats.org/officeDocument/2006/relationships/image" Target="../media/image59.emf"/><Relationship Id="rId7" Type="http://schemas.openxmlformats.org/officeDocument/2006/relationships/oleObject" Target="../embeddings/oleObject47.bin"/><Relationship Id="rId8" Type="http://schemas.openxmlformats.org/officeDocument/2006/relationships/image" Target="../media/image60.emf"/><Relationship Id="rId9" Type="http://schemas.openxmlformats.org/officeDocument/2006/relationships/oleObject" Target="../embeddings/oleObject48.bin"/><Relationship Id="rId10" Type="http://schemas.openxmlformats.org/officeDocument/2006/relationships/image" Target="../media/image6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4" Type="http://schemas.openxmlformats.org/officeDocument/2006/relationships/image" Target="../media/image65.emf"/><Relationship Id="rId5" Type="http://schemas.openxmlformats.org/officeDocument/2006/relationships/oleObject" Target="../embeddings/oleObject53.bin"/><Relationship Id="rId6" Type="http://schemas.openxmlformats.org/officeDocument/2006/relationships/image" Target="../media/image66.emf"/><Relationship Id="rId7" Type="http://schemas.openxmlformats.org/officeDocument/2006/relationships/oleObject" Target="../embeddings/oleObject54.bin"/><Relationship Id="rId8" Type="http://schemas.openxmlformats.org/officeDocument/2006/relationships/image" Target="../media/image67.emf"/><Relationship Id="rId9" Type="http://schemas.openxmlformats.org/officeDocument/2006/relationships/oleObject" Target="../embeddings/oleObject55.bin"/><Relationship Id="rId10" Type="http://schemas.openxmlformats.org/officeDocument/2006/relationships/image" Target="../media/image68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60.bin"/><Relationship Id="rId12" Type="http://schemas.openxmlformats.org/officeDocument/2006/relationships/image" Target="../media/image73.emf"/><Relationship Id="rId13" Type="http://schemas.openxmlformats.org/officeDocument/2006/relationships/oleObject" Target="../embeddings/oleObject61.bin"/><Relationship Id="rId14" Type="http://schemas.openxmlformats.org/officeDocument/2006/relationships/image" Target="../media/image74.emf"/><Relationship Id="rId15" Type="http://schemas.openxmlformats.org/officeDocument/2006/relationships/oleObject" Target="../embeddings/oleObject62.bin"/><Relationship Id="rId16" Type="http://schemas.openxmlformats.org/officeDocument/2006/relationships/image" Target="../media/image75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6.bin"/><Relationship Id="rId4" Type="http://schemas.openxmlformats.org/officeDocument/2006/relationships/image" Target="../media/image69.emf"/><Relationship Id="rId5" Type="http://schemas.openxmlformats.org/officeDocument/2006/relationships/oleObject" Target="../embeddings/oleObject57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58.bin"/><Relationship Id="rId8" Type="http://schemas.openxmlformats.org/officeDocument/2006/relationships/image" Target="../media/image71.emf"/><Relationship Id="rId9" Type="http://schemas.openxmlformats.org/officeDocument/2006/relationships/oleObject" Target="../embeddings/oleObject59.bin"/><Relationship Id="rId10" Type="http://schemas.openxmlformats.org/officeDocument/2006/relationships/image" Target="../media/image7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oleObject" Target="../embeddings/oleObject63.bin"/><Relationship Id="rId5" Type="http://schemas.openxmlformats.org/officeDocument/2006/relationships/image" Target="../media/image79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4" Type="http://schemas.openxmlformats.org/officeDocument/2006/relationships/image" Target="../media/image79.emf"/><Relationship Id="rId5" Type="http://schemas.openxmlformats.org/officeDocument/2006/relationships/oleObject" Target="../embeddings/oleObject65.bin"/><Relationship Id="rId6" Type="http://schemas.openxmlformats.org/officeDocument/2006/relationships/image" Target="../media/image81.emf"/><Relationship Id="rId7" Type="http://schemas.openxmlformats.org/officeDocument/2006/relationships/oleObject" Target="../embeddings/oleObject66.bin"/><Relationship Id="rId8" Type="http://schemas.openxmlformats.org/officeDocument/2006/relationships/image" Target="../media/image82.emf"/><Relationship Id="rId9" Type="http://schemas.openxmlformats.org/officeDocument/2006/relationships/oleObject" Target="../embeddings/oleObject67.bin"/><Relationship Id="rId10" Type="http://schemas.openxmlformats.org/officeDocument/2006/relationships/image" Target="../media/image83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4" Type="http://schemas.openxmlformats.org/officeDocument/2006/relationships/image" Target="../media/image85.emf"/><Relationship Id="rId5" Type="http://schemas.openxmlformats.org/officeDocument/2006/relationships/oleObject" Target="../embeddings/oleObject69.bin"/><Relationship Id="rId6" Type="http://schemas.openxmlformats.org/officeDocument/2006/relationships/image" Target="../media/image86.emf"/><Relationship Id="rId7" Type="http://schemas.openxmlformats.org/officeDocument/2006/relationships/image" Target="../media/image88.png"/><Relationship Id="rId8" Type="http://schemas.openxmlformats.org/officeDocument/2006/relationships/oleObject" Target="../embeddings/oleObject70.bin"/><Relationship Id="rId9" Type="http://schemas.openxmlformats.org/officeDocument/2006/relationships/image" Target="../media/image87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4" Type="http://schemas.openxmlformats.org/officeDocument/2006/relationships/image" Target="../media/image97.emf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6.emf"/><Relationship Id="rId7" Type="http://schemas.openxmlformats.org/officeDocument/2006/relationships/image" Target="../media/image8.png"/><Relationship Id="rId8" Type="http://schemas.openxmlformats.org/officeDocument/2006/relationships/oleObject" Target="../embeddings/oleObject5.bin"/><Relationship Id="rId9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oleObject" Target="../embeddings/oleObject72.bin"/><Relationship Id="rId5" Type="http://schemas.openxmlformats.org/officeDocument/2006/relationships/image" Target="../media/image111.emf"/><Relationship Id="rId6" Type="http://schemas.openxmlformats.org/officeDocument/2006/relationships/image" Target="../media/image113.png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4" Type="http://schemas.openxmlformats.org/officeDocument/2006/relationships/image" Target="../media/image114.emf"/><Relationship Id="rId5" Type="http://schemas.openxmlformats.org/officeDocument/2006/relationships/oleObject" Target="../embeddings/oleObject74.bin"/><Relationship Id="rId6" Type="http://schemas.openxmlformats.org/officeDocument/2006/relationships/image" Target="../media/image115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oleObject" Target="../embeddings/oleObject6.bin"/><Relationship Id="rId9" Type="http://schemas.openxmlformats.org/officeDocument/2006/relationships/image" Target="../media/image9.emf"/><Relationship Id="rId1" Type="http://schemas.openxmlformats.org/officeDocument/2006/relationships/vmlDrawing" Target="../drawings/vmlDrawing3.vml"/><Relationship Id="rId2" Type="http://schemas.microsoft.com/office/2007/relationships/media" Target="../media/media1.mp4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oleObject" Target="../embeddings/oleObject75.bin"/><Relationship Id="rId5" Type="http://schemas.openxmlformats.org/officeDocument/2006/relationships/image" Target="../media/image115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oleObject" Target="../embeddings/oleObject76.bin"/><Relationship Id="rId5" Type="http://schemas.openxmlformats.org/officeDocument/2006/relationships/image" Target="../media/image115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oleObject" Target="../embeddings/oleObject77.bin"/><Relationship Id="rId5" Type="http://schemas.openxmlformats.org/officeDocument/2006/relationships/image" Target="../media/image115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4" Type="http://schemas.openxmlformats.org/officeDocument/2006/relationships/image" Target="../media/image118.emf"/><Relationship Id="rId5" Type="http://schemas.openxmlformats.org/officeDocument/2006/relationships/oleObject" Target="../embeddings/oleObject79.bin"/><Relationship Id="rId6" Type="http://schemas.openxmlformats.org/officeDocument/2006/relationships/image" Target="../media/image115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emf"/><Relationship Id="rId12" Type="http://schemas.openxmlformats.org/officeDocument/2006/relationships/oleObject" Target="../embeddings/oleObject84.bin"/><Relationship Id="rId13" Type="http://schemas.openxmlformats.org/officeDocument/2006/relationships/image" Target="../media/image126.emf"/><Relationship Id="rId14" Type="http://schemas.openxmlformats.org/officeDocument/2006/relationships/oleObject" Target="../embeddings/oleObject85.bin"/><Relationship Id="rId15" Type="http://schemas.openxmlformats.org/officeDocument/2006/relationships/image" Target="../media/image127.emf"/><Relationship Id="rId16" Type="http://schemas.openxmlformats.org/officeDocument/2006/relationships/oleObject" Target="../embeddings/oleObject86.bin"/><Relationship Id="rId17" Type="http://schemas.openxmlformats.org/officeDocument/2006/relationships/image" Target="../media/image128.emf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1.png"/><Relationship Id="rId4" Type="http://schemas.openxmlformats.org/officeDocument/2006/relationships/oleObject" Target="../embeddings/oleObject80.bin"/><Relationship Id="rId5" Type="http://schemas.openxmlformats.org/officeDocument/2006/relationships/image" Target="../media/image122.emf"/><Relationship Id="rId6" Type="http://schemas.openxmlformats.org/officeDocument/2006/relationships/oleObject" Target="../embeddings/oleObject81.bin"/><Relationship Id="rId7" Type="http://schemas.openxmlformats.org/officeDocument/2006/relationships/image" Target="../media/image123.emf"/><Relationship Id="rId8" Type="http://schemas.openxmlformats.org/officeDocument/2006/relationships/oleObject" Target="../embeddings/oleObject82.bin"/><Relationship Id="rId9" Type="http://schemas.openxmlformats.org/officeDocument/2006/relationships/image" Target="../media/image124.emf"/><Relationship Id="rId10" Type="http://schemas.openxmlformats.org/officeDocument/2006/relationships/oleObject" Target="../embeddings/oleObject83.bin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1.bin"/><Relationship Id="rId12" Type="http://schemas.openxmlformats.org/officeDocument/2006/relationships/image" Target="../media/image133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7.bin"/><Relationship Id="rId4" Type="http://schemas.openxmlformats.org/officeDocument/2006/relationships/image" Target="../media/image129.emf"/><Relationship Id="rId5" Type="http://schemas.openxmlformats.org/officeDocument/2006/relationships/oleObject" Target="../embeddings/oleObject88.bin"/><Relationship Id="rId6" Type="http://schemas.openxmlformats.org/officeDocument/2006/relationships/image" Target="../media/image130.emf"/><Relationship Id="rId7" Type="http://schemas.openxmlformats.org/officeDocument/2006/relationships/oleObject" Target="../embeddings/oleObject89.bin"/><Relationship Id="rId8" Type="http://schemas.openxmlformats.org/officeDocument/2006/relationships/image" Target="../media/image131.emf"/><Relationship Id="rId9" Type="http://schemas.openxmlformats.org/officeDocument/2006/relationships/oleObject" Target="../embeddings/oleObject90.bin"/><Relationship Id="rId10" Type="http://schemas.openxmlformats.org/officeDocument/2006/relationships/image" Target="../media/image13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9.em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5.bin"/><Relationship Id="rId20" Type="http://schemas.openxmlformats.org/officeDocument/2006/relationships/image" Target="../media/image142.emf"/><Relationship Id="rId21" Type="http://schemas.openxmlformats.org/officeDocument/2006/relationships/oleObject" Target="../embeddings/oleObject101.bin"/><Relationship Id="rId22" Type="http://schemas.openxmlformats.org/officeDocument/2006/relationships/image" Target="../media/image143.emf"/><Relationship Id="rId10" Type="http://schemas.openxmlformats.org/officeDocument/2006/relationships/image" Target="../media/image137.emf"/><Relationship Id="rId11" Type="http://schemas.openxmlformats.org/officeDocument/2006/relationships/oleObject" Target="../embeddings/oleObject96.bin"/><Relationship Id="rId12" Type="http://schemas.openxmlformats.org/officeDocument/2006/relationships/image" Target="../media/image138.emf"/><Relationship Id="rId13" Type="http://schemas.openxmlformats.org/officeDocument/2006/relationships/oleObject" Target="../embeddings/oleObject97.bin"/><Relationship Id="rId14" Type="http://schemas.openxmlformats.org/officeDocument/2006/relationships/image" Target="../media/image139.emf"/><Relationship Id="rId15" Type="http://schemas.openxmlformats.org/officeDocument/2006/relationships/oleObject" Target="../embeddings/oleObject98.bin"/><Relationship Id="rId16" Type="http://schemas.openxmlformats.org/officeDocument/2006/relationships/image" Target="../media/image140.emf"/><Relationship Id="rId17" Type="http://schemas.openxmlformats.org/officeDocument/2006/relationships/oleObject" Target="../embeddings/oleObject99.bin"/><Relationship Id="rId18" Type="http://schemas.openxmlformats.org/officeDocument/2006/relationships/image" Target="../media/image141.emf"/><Relationship Id="rId19" Type="http://schemas.openxmlformats.org/officeDocument/2006/relationships/oleObject" Target="../embeddings/oleObject100.bin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2.bin"/><Relationship Id="rId4" Type="http://schemas.openxmlformats.org/officeDocument/2006/relationships/image" Target="../media/image134.emf"/><Relationship Id="rId5" Type="http://schemas.openxmlformats.org/officeDocument/2006/relationships/oleObject" Target="../embeddings/oleObject93.bin"/><Relationship Id="rId6" Type="http://schemas.openxmlformats.org/officeDocument/2006/relationships/image" Target="../media/image135.emf"/><Relationship Id="rId7" Type="http://schemas.openxmlformats.org/officeDocument/2006/relationships/oleObject" Target="../embeddings/oleObject94.bin"/><Relationship Id="rId8" Type="http://schemas.openxmlformats.org/officeDocument/2006/relationships/image" Target="../media/image136.emf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5.bin"/><Relationship Id="rId20" Type="http://schemas.openxmlformats.org/officeDocument/2006/relationships/image" Target="../media/image152.emf"/><Relationship Id="rId21" Type="http://schemas.openxmlformats.org/officeDocument/2006/relationships/oleObject" Target="../embeddings/oleObject111.bin"/><Relationship Id="rId22" Type="http://schemas.openxmlformats.org/officeDocument/2006/relationships/image" Target="../media/image153.emf"/><Relationship Id="rId10" Type="http://schemas.openxmlformats.org/officeDocument/2006/relationships/image" Target="../media/image147.emf"/><Relationship Id="rId11" Type="http://schemas.openxmlformats.org/officeDocument/2006/relationships/oleObject" Target="../embeddings/oleObject106.bin"/><Relationship Id="rId12" Type="http://schemas.openxmlformats.org/officeDocument/2006/relationships/image" Target="../media/image148.emf"/><Relationship Id="rId13" Type="http://schemas.openxmlformats.org/officeDocument/2006/relationships/oleObject" Target="../embeddings/oleObject107.bin"/><Relationship Id="rId14" Type="http://schemas.openxmlformats.org/officeDocument/2006/relationships/image" Target="../media/image149.emf"/><Relationship Id="rId15" Type="http://schemas.openxmlformats.org/officeDocument/2006/relationships/oleObject" Target="../embeddings/oleObject108.bin"/><Relationship Id="rId16" Type="http://schemas.openxmlformats.org/officeDocument/2006/relationships/image" Target="../media/image150.emf"/><Relationship Id="rId17" Type="http://schemas.openxmlformats.org/officeDocument/2006/relationships/oleObject" Target="../embeddings/oleObject109.bin"/><Relationship Id="rId18" Type="http://schemas.openxmlformats.org/officeDocument/2006/relationships/image" Target="../media/image151.emf"/><Relationship Id="rId19" Type="http://schemas.openxmlformats.org/officeDocument/2006/relationships/oleObject" Target="../embeddings/oleObject110.bin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2.bin"/><Relationship Id="rId4" Type="http://schemas.openxmlformats.org/officeDocument/2006/relationships/image" Target="../media/image144.emf"/><Relationship Id="rId5" Type="http://schemas.openxmlformats.org/officeDocument/2006/relationships/oleObject" Target="../embeddings/oleObject103.bin"/><Relationship Id="rId6" Type="http://schemas.openxmlformats.org/officeDocument/2006/relationships/image" Target="../media/image145.emf"/><Relationship Id="rId7" Type="http://schemas.openxmlformats.org/officeDocument/2006/relationships/oleObject" Target="../embeddings/oleObject104.bin"/><Relationship Id="rId8" Type="http://schemas.openxmlformats.org/officeDocument/2006/relationships/image" Target="../media/image146.emf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5.bin"/><Relationship Id="rId20" Type="http://schemas.openxmlformats.org/officeDocument/2006/relationships/image" Target="../media/image162.emf"/><Relationship Id="rId10" Type="http://schemas.openxmlformats.org/officeDocument/2006/relationships/image" Target="../media/image157.emf"/><Relationship Id="rId11" Type="http://schemas.openxmlformats.org/officeDocument/2006/relationships/oleObject" Target="../embeddings/oleObject116.bin"/><Relationship Id="rId12" Type="http://schemas.openxmlformats.org/officeDocument/2006/relationships/image" Target="../media/image158.emf"/><Relationship Id="rId13" Type="http://schemas.openxmlformats.org/officeDocument/2006/relationships/oleObject" Target="../embeddings/oleObject117.bin"/><Relationship Id="rId14" Type="http://schemas.openxmlformats.org/officeDocument/2006/relationships/image" Target="../media/image159.emf"/><Relationship Id="rId15" Type="http://schemas.openxmlformats.org/officeDocument/2006/relationships/oleObject" Target="../embeddings/oleObject118.bin"/><Relationship Id="rId16" Type="http://schemas.openxmlformats.org/officeDocument/2006/relationships/image" Target="../media/image160.emf"/><Relationship Id="rId17" Type="http://schemas.openxmlformats.org/officeDocument/2006/relationships/oleObject" Target="../embeddings/oleObject119.bin"/><Relationship Id="rId18" Type="http://schemas.openxmlformats.org/officeDocument/2006/relationships/image" Target="../media/image161.emf"/><Relationship Id="rId19" Type="http://schemas.openxmlformats.org/officeDocument/2006/relationships/oleObject" Target="../embeddings/oleObject120.bin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2.bin"/><Relationship Id="rId4" Type="http://schemas.openxmlformats.org/officeDocument/2006/relationships/image" Target="../media/image154.emf"/><Relationship Id="rId5" Type="http://schemas.openxmlformats.org/officeDocument/2006/relationships/oleObject" Target="../embeddings/oleObject113.bin"/><Relationship Id="rId6" Type="http://schemas.openxmlformats.org/officeDocument/2006/relationships/image" Target="../media/image155.emf"/><Relationship Id="rId7" Type="http://schemas.openxmlformats.org/officeDocument/2006/relationships/oleObject" Target="../embeddings/oleObject114.bin"/><Relationship Id="rId8" Type="http://schemas.openxmlformats.org/officeDocument/2006/relationships/image" Target="../media/image156.emf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5.bin"/><Relationship Id="rId12" Type="http://schemas.openxmlformats.org/officeDocument/2006/relationships/image" Target="../media/image167.emf"/><Relationship Id="rId13" Type="http://schemas.openxmlformats.org/officeDocument/2006/relationships/oleObject" Target="../embeddings/oleObject126.bin"/><Relationship Id="rId14" Type="http://schemas.openxmlformats.org/officeDocument/2006/relationships/image" Target="../media/image168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1.bin"/><Relationship Id="rId4" Type="http://schemas.openxmlformats.org/officeDocument/2006/relationships/image" Target="../media/image163.emf"/><Relationship Id="rId5" Type="http://schemas.openxmlformats.org/officeDocument/2006/relationships/oleObject" Target="../embeddings/oleObject122.bin"/><Relationship Id="rId6" Type="http://schemas.openxmlformats.org/officeDocument/2006/relationships/image" Target="../media/image164.emf"/><Relationship Id="rId7" Type="http://schemas.openxmlformats.org/officeDocument/2006/relationships/oleObject" Target="../embeddings/oleObject123.bin"/><Relationship Id="rId8" Type="http://schemas.openxmlformats.org/officeDocument/2006/relationships/image" Target="../media/image165.emf"/><Relationship Id="rId9" Type="http://schemas.openxmlformats.org/officeDocument/2006/relationships/oleObject" Target="../embeddings/oleObject124.bin"/><Relationship Id="rId10" Type="http://schemas.openxmlformats.org/officeDocument/2006/relationships/image" Target="../media/image16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emf"/><Relationship Id="rId12" Type="http://schemas.openxmlformats.org/officeDocument/2006/relationships/image" Target="../media/image21.png"/><Relationship Id="rId13" Type="http://schemas.openxmlformats.org/officeDocument/2006/relationships/oleObject" Target="../embeddings/oleObject12.bin"/><Relationship Id="rId14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6.xml"/><Relationship Id="rId3" Type="http://schemas.openxmlformats.org/officeDocument/2006/relationships/oleObject" Target="../embeddings/oleObject8.bin"/><Relationship Id="rId4" Type="http://schemas.openxmlformats.org/officeDocument/2006/relationships/image" Target="../media/image15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16.emf"/><Relationship Id="rId7" Type="http://schemas.openxmlformats.org/officeDocument/2006/relationships/image" Target="../media/image20.png"/><Relationship Id="rId8" Type="http://schemas.openxmlformats.org/officeDocument/2006/relationships/oleObject" Target="../embeddings/oleObject10.bin"/><Relationship Id="rId9" Type="http://schemas.openxmlformats.org/officeDocument/2006/relationships/image" Target="../media/image17.emf"/><Relationship Id="rId10" Type="http://schemas.openxmlformats.org/officeDocument/2006/relationships/oleObject" Target="../embeddings/oleObject1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4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oleObject" Target="../embeddings/oleObject13.bin"/><Relationship Id="rId8" Type="http://schemas.openxmlformats.org/officeDocument/2006/relationships/image" Target="../media/image15.emf"/><Relationship Id="rId1" Type="http://schemas.openxmlformats.org/officeDocument/2006/relationships/vmlDrawing" Target="../drawings/vmlDrawing6.vml"/><Relationship Id="rId2" Type="http://schemas.microsoft.com/office/2007/relationships/media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oleObject" Target="../embeddings/oleObject14.bin"/><Relationship Id="rId7" Type="http://schemas.openxmlformats.org/officeDocument/2006/relationships/image" Target="../media/image1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351693" y="1899593"/>
            <a:ext cx="8440615" cy="2705325"/>
          </a:xfrm>
        </p:spPr>
        <p:txBody>
          <a:bodyPr>
            <a:normAutofit fontScale="90000"/>
          </a:bodyPr>
          <a:lstStyle/>
          <a:p>
            <a:r>
              <a:rPr lang="en-GB" sz="3067" b="1" dirty="0" smtId="1">
                <a:solidFill>
                  <a:srgbClr val="FF3300"/>
                </a:solidFill>
              </a:rPr>
              <a:t>ROCO218</a:t>
            </a:r>
            <a:r>
              <a:rPr lang="en-GB" sz="3067" b="1" dirty="0">
                <a:solidFill>
                  <a:srgbClr val="FF3300"/>
                </a:solidFill>
              </a:rPr>
              <a:t>: Control Engineering</a:t>
            </a:r>
            <a:br>
              <a:rPr lang="en-GB" sz="3067" b="1" dirty="0">
                <a:solidFill>
                  <a:srgbClr val="FF3300"/>
                </a:solidFill>
              </a:rPr>
            </a:br>
            <a:r>
              <a:rPr lang="en-GB" sz="3067" b="1" dirty="0">
                <a:solidFill>
                  <a:srgbClr val="FF3300"/>
                </a:solidFill>
              </a:rPr>
              <a:t>Dr Ian Howard</a:t>
            </a:r>
            <a:br>
              <a:rPr lang="en-GB" sz="3067" b="1" dirty="0">
                <a:solidFill>
                  <a:srgbClr val="FF3300"/>
                </a:solidFill>
              </a:rPr>
            </a:br>
            <a:r>
              <a:rPr lang="en-GB" sz="3067" i="1" dirty="0">
                <a:solidFill>
                  <a:srgbClr val="FF3300"/>
                </a:solidFill>
              </a:rPr>
              <a:t/>
            </a:r>
            <a:br>
              <a:rPr lang="en-GB" sz="3067" i="1" dirty="0">
                <a:solidFill>
                  <a:srgbClr val="FF3300"/>
                </a:solidFill>
              </a:rPr>
            </a:br>
            <a:r>
              <a:rPr lang="en-GB" sz="3067" dirty="0"/>
              <a:t>Lecture </a:t>
            </a:r>
            <a:r>
              <a:rPr lang="en-GB" sz="3067" dirty="0" smtClean="0"/>
              <a:t>10</a:t>
            </a:r>
            <a:r>
              <a:rPr lang="en-GB" sz="3067" dirty="0"/>
              <a:t/>
            </a:r>
            <a:br>
              <a:rPr lang="en-GB" sz="3067" dirty="0"/>
            </a:br>
            <a:r>
              <a:rPr lang="en-GB" sz="3067" dirty="0"/>
              <a:t/>
            </a:r>
            <a:br>
              <a:rPr lang="en-GB" sz="3067" dirty="0"/>
            </a:br>
            <a:r>
              <a:rPr lang="en-GB" sz="3067" dirty="0"/>
              <a:t>R</a:t>
            </a:r>
            <a:r>
              <a:rPr lang="en-GB" sz="3067" dirty="0" smtClean="0"/>
              <a:t>oot locus</a:t>
            </a:r>
            <a:endParaRPr lang="en-GB" sz="3067" dirty="0"/>
          </a:p>
        </p:txBody>
      </p:sp>
    </p:spTree>
    <p:extLst>
      <p:ext uri="{BB962C8B-B14F-4D97-AF65-F5344CB8AC3E}">
        <p14:creationId xmlns:p14="http://schemas.microsoft.com/office/powerpoint/2010/main" val="147116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772143"/>
            <a:ext cx="7239000" cy="2930769"/>
          </a:xfrm>
        </p:spPr>
        <p:txBody>
          <a:bodyPr>
            <a:normAutofit fontScale="90000"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Engineering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 </a:t>
            </a:r>
            <a:r>
              <a:rPr lang="en-GB" sz="3600" b="1" dirty="0" smtClean="0">
                <a:solidFill>
                  <a:srgbClr val="FF3300"/>
                </a:solidFill>
              </a:rPr>
              <a:t/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323" i="1" dirty="0">
                <a:solidFill>
                  <a:srgbClr val="FF3300"/>
                </a:solidFill>
              </a:rPr>
              <a:t/>
            </a:r>
            <a:br>
              <a:rPr lang="en-GB" sz="3323" i="1" dirty="0">
                <a:solidFill>
                  <a:srgbClr val="FF3300"/>
                </a:solidFill>
              </a:rPr>
            </a:br>
            <a:r>
              <a:rPr lang="en-GB" sz="3323" dirty="0"/>
              <a:t>Lecture </a:t>
            </a:r>
            <a:r>
              <a:rPr lang="en-GB" sz="3323" dirty="0" smtClean="0"/>
              <a:t>10</a:t>
            </a: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>Two Root Locus sketching rules</a:t>
            </a:r>
          </a:p>
        </p:txBody>
      </p:sp>
    </p:spTree>
    <p:extLst>
      <p:ext uri="{BB962C8B-B14F-4D97-AF65-F5344CB8AC3E}">
        <p14:creationId xmlns:p14="http://schemas.microsoft.com/office/powerpoint/2010/main" val="144629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0677" y="1443252"/>
            <a:ext cx="9144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6191" indent="-246191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r>
              <a:rPr lang="en-US" sz="2000" dirty="0">
                <a:latin typeface="Arial"/>
                <a:cs typeface="Arial"/>
              </a:rPr>
              <a:t>Sketching involves using a few mathematical properties of the transfer function to draw the main form of the root locus</a:t>
            </a:r>
          </a:p>
          <a:p>
            <a:pPr marL="246191" indent="-246191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endParaRPr lang="en-US" sz="2000" dirty="0">
              <a:latin typeface="Arial"/>
              <a:cs typeface="Arial"/>
            </a:endParaRPr>
          </a:p>
          <a:p>
            <a:pPr marL="246191" indent="-246191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r>
              <a:rPr lang="en-US" sz="2000" dirty="0">
                <a:latin typeface="Arial"/>
                <a:cs typeface="Arial"/>
              </a:rPr>
              <a:t>Matlab can do this but by hand sketch still can give/demand insights of the important features</a:t>
            </a:r>
          </a:p>
          <a:p>
            <a:pPr algn="l">
              <a:lnSpc>
                <a:spcPct val="80000"/>
              </a:lnSpc>
              <a:spcBef>
                <a:spcPct val="30000"/>
              </a:spcBef>
            </a:pPr>
            <a:endParaRPr lang="en-US" sz="2000" dirty="0">
              <a:latin typeface="Arial"/>
              <a:cs typeface="Arial"/>
            </a:endParaRPr>
          </a:p>
          <a:p>
            <a:pPr marL="246191" indent="-246191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r>
              <a:rPr lang="en-US" sz="2000" dirty="0">
                <a:latin typeface="Arial"/>
                <a:cs typeface="Arial"/>
              </a:rPr>
              <a:t>General </a:t>
            </a:r>
            <a:r>
              <a:rPr lang="en-US" sz="2000" dirty="0">
                <a:latin typeface="Arial"/>
                <a:cs typeface="Arial"/>
                <a:sym typeface="Wingdings" charset="0"/>
              </a:rPr>
              <a:t>r</a:t>
            </a:r>
            <a:r>
              <a:rPr lang="en-US" sz="2000" dirty="0">
                <a:latin typeface="Arial"/>
                <a:cs typeface="Arial"/>
              </a:rPr>
              <a:t>ules for the construction of a root locus were developed by Evans.</a:t>
            </a:r>
          </a:p>
          <a:p>
            <a:pPr marL="246191" indent="-246191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endParaRPr lang="en-US" sz="2000" dirty="0">
              <a:latin typeface="Arial"/>
              <a:cs typeface="Arial"/>
            </a:endParaRPr>
          </a:p>
          <a:p>
            <a:pPr marL="246191" indent="-246191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r>
              <a:rPr lang="en-US" sz="2000" dirty="0">
                <a:latin typeface="Arial"/>
                <a:cs typeface="Arial"/>
              </a:rPr>
              <a:t>Explicit solutions are difficult to obtain for higher-order system</a:t>
            </a:r>
          </a:p>
          <a:p>
            <a:pPr marL="246191" indent="-246191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endParaRPr lang="en-US" sz="2000" dirty="0">
              <a:latin typeface="Arial"/>
              <a:cs typeface="Arial"/>
            </a:endParaRPr>
          </a:p>
          <a:p>
            <a:pPr marL="246191" indent="-246191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r>
              <a:rPr lang="en-US" sz="2000" dirty="0">
                <a:latin typeface="Arial"/>
                <a:cs typeface="Arial"/>
              </a:rPr>
              <a:t>However, in control design we are also interested in how to modify the dynamic response so that a system can meet the specifications for good control performance.</a:t>
            </a:r>
          </a:p>
          <a:p>
            <a:pPr marL="246191" indent="-246191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endParaRPr lang="en-US" sz="2000" dirty="0">
              <a:latin typeface="Arial"/>
              <a:cs typeface="Arial"/>
            </a:endParaRPr>
          </a:p>
          <a:p>
            <a:pPr marL="246191" indent="-246191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r>
              <a:rPr lang="en-US" sz="2000" dirty="0">
                <a:latin typeface="Arial"/>
                <a:cs typeface="Arial"/>
              </a:rPr>
              <a:t>Only consider hand determination of start and end points of plots here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91638" y="395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/>
                <a:cs typeface="Arial"/>
              </a:rPr>
              <a:t>Root Locus sketching rules</a:t>
            </a:r>
            <a:endParaRPr lang="en-US" sz="2954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43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6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976856"/>
              </p:ext>
            </p:extLst>
          </p:nvPr>
        </p:nvGraphicFramePr>
        <p:xfrm>
          <a:off x="219570" y="2453075"/>
          <a:ext cx="1708638" cy="392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86" name="Equation" r:id="rId4" imgW="812800" imgH="203200" progId="Equation.3">
                  <p:embed/>
                </p:oleObj>
              </mc:Choice>
              <mc:Fallback>
                <p:oleObj name="Equation" r:id="rId4" imgW="812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0" y="2453075"/>
                        <a:ext cx="1708638" cy="392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5698" name="Rectangle 2"/>
          <p:cNvSpPr>
            <a:spLocks noChangeArrowheads="1"/>
          </p:cNvSpPr>
          <p:nvPr/>
        </p:nvSpPr>
        <p:spPr bwMode="auto">
          <a:xfrm>
            <a:off x="89804" y="2905445"/>
            <a:ext cx="8298388" cy="872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We can express the root locus problem in several equivalent ways</a:t>
            </a: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Writing the transfer function as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639625"/>
              </p:ext>
            </p:extLst>
          </p:nvPr>
        </p:nvGraphicFramePr>
        <p:xfrm>
          <a:off x="254351" y="5061380"/>
          <a:ext cx="1865435" cy="860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87" name="Equation" r:id="rId6" imgW="889000" imgH="444500" progId="Equation.3">
                  <p:embed/>
                </p:oleObj>
              </mc:Choice>
              <mc:Fallback>
                <p:oleObj name="Equation" r:id="rId6" imgW="889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351" y="5061380"/>
                        <a:ext cx="1865435" cy="8601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951"/>
              </p:ext>
            </p:extLst>
          </p:nvPr>
        </p:nvGraphicFramePr>
        <p:xfrm>
          <a:off x="3176" y="6089650"/>
          <a:ext cx="261302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88" name="Equation" r:id="rId8" imgW="1244600" imgH="203200" progId="Equation.DSMT4">
                  <p:embed/>
                </p:oleObj>
              </mc:Choice>
              <mc:Fallback>
                <p:oleObj name="Equation" r:id="rId8" imgW="12446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6" y="6089650"/>
                        <a:ext cx="261302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2308" y="947689"/>
            <a:ext cx="4161692" cy="1957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9804" y="618777"/>
            <a:ext cx="7648248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Give the feedback </a:t>
            </a:r>
            <a:r>
              <a:rPr lang="en-US" sz="2000" dirty="0" smtClean="0">
                <a:latin typeface="Arial"/>
                <a:cs typeface="Arial"/>
              </a:rPr>
              <a:t>system with open loop transfer function G(s)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92096"/>
              </p:ext>
            </p:extLst>
          </p:nvPr>
        </p:nvGraphicFramePr>
        <p:xfrm>
          <a:off x="410682" y="3744995"/>
          <a:ext cx="1677865" cy="860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89" name="Equation" r:id="rId11" imgW="800100" imgH="444500" progId="Equation.3">
                  <p:embed/>
                </p:oleObj>
              </mc:Choice>
              <mc:Fallback>
                <p:oleObj name="Equation" r:id="rId11" imgW="8001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0682" y="3744995"/>
                        <a:ext cx="1677865" cy="8601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21306" y="4728281"/>
            <a:ext cx="30957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Therefore we can write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121305" y="2051193"/>
            <a:ext cx="2492990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Poles given when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791638" y="395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/>
                <a:cs typeface="Arial"/>
              </a:rPr>
              <a:t>Root Locus sketching rules</a:t>
            </a:r>
            <a:endParaRPr lang="en-US" sz="2954" b="1" dirty="0">
              <a:latin typeface="Arial" charset="0"/>
            </a:endParaRPr>
          </a:p>
        </p:txBody>
      </p:sp>
      <p:graphicFrame>
        <p:nvGraphicFramePr>
          <p:cNvPr id="1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86015"/>
              </p:ext>
            </p:extLst>
          </p:nvPr>
        </p:nvGraphicFramePr>
        <p:xfrm>
          <a:off x="381996" y="1016326"/>
          <a:ext cx="25908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90" name="Equation" r:id="rId13" imgW="1231900" imgH="482600" progId="Equation.DSMT4">
                  <p:embed/>
                </p:oleObj>
              </mc:Choice>
              <mc:Fallback>
                <p:oleObj name="Equation" r:id="rId13" imgW="1231900" imgH="482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996" y="1016326"/>
                        <a:ext cx="259080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3401052" y="3806638"/>
            <a:ext cx="1676923" cy="348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2" dirty="0">
                <a:latin typeface="Arial"/>
                <a:cs typeface="Arial"/>
              </a:rPr>
              <a:t>Numerator term</a:t>
            </a:r>
            <a:endParaRPr lang="en-US" sz="1662" dirty="0"/>
          </a:p>
        </p:txBody>
      </p:sp>
      <p:sp>
        <p:nvSpPr>
          <p:cNvPr id="16" name="Rectangle 15"/>
          <p:cNvSpPr/>
          <p:nvPr/>
        </p:nvSpPr>
        <p:spPr>
          <a:xfrm>
            <a:off x="3281532" y="4421795"/>
            <a:ext cx="1890370" cy="348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2" dirty="0">
                <a:latin typeface="Arial"/>
                <a:cs typeface="Arial"/>
              </a:rPr>
              <a:t>Denominator term</a:t>
            </a:r>
            <a:endParaRPr lang="en-US" sz="1662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88546" y="3993667"/>
            <a:ext cx="1325548" cy="4074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2051808" y="4424880"/>
            <a:ext cx="1229724" cy="170963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651688" y="5504876"/>
            <a:ext cx="65069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sz="2000" dirty="0">
                <a:latin typeface="Arial"/>
                <a:cs typeface="Arial"/>
              </a:rPr>
              <a:t>The equations above are sometimes referred to as </a:t>
            </a:r>
            <a:r>
              <a:rPr lang="ja-JP" altLang="en-US" sz="2000" dirty="0">
                <a:latin typeface="Arial"/>
                <a:cs typeface="Arial"/>
              </a:rPr>
              <a:t>“</a:t>
            </a:r>
            <a:r>
              <a:rPr lang="en-US" sz="2000" i="1" dirty="0">
                <a:latin typeface="Arial"/>
                <a:cs typeface="Arial"/>
              </a:rPr>
              <a:t>the root locus form of a characteristic equation</a:t>
            </a:r>
            <a:r>
              <a:rPr lang="en-US" sz="2000" dirty="0">
                <a:latin typeface="Arial"/>
                <a:cs typeface="Arial"/>
              </a:rPr>
              <a:t>.</a:t>
            </a:r>
            <a:r>
              <a:rPr lang="ja-JP" altLang="en-US" sz="2000" dirty="0">
                <a:latin typeface="Arial"/>
                <a:cs typeface="Arial"/>
              </a:rPr>
              <a:t>”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30000"/>
              </a:spcBef>
            </a:pPr>
            <a:r>
              <a:rPr lang="en-US" sz="2000" dirty="0">
                <a:latin typeface="Arial"/>
                <a:cs typeface="Arial"/>
              </a:rPr>
              <a:t>The root locus is the set of values of </a:t>
            </a:r>
            <a:r>
              <a:rPr lang="en-US" sz="2000" i="1" dirty="0">
                <a:latin typeface="Arial"/>
                <a:cs typeface="Arial"/>
              </a:rPr>
              <a:t>s</a:t>
            </a:r>
            <a:r>
              <a:rPr lang="en-US" sz="2000" dirty="0">
                <a:latin typeface="Arial"/>
                <a:cs typeface="Arial"/>
              </a:rPr>
              <a:t> for which the above equations hold for some positive real value of </a:t>
            </a:r>
            <a:r>
              <a:rPr lang="en-US" sz="2000" i="1" dirty="0">
                <a:latin typeface="Arial"/>
                <a:cs typeface="Arial"/>
              </a:rPr>
              <a:t>k</a:t>
            </a:r>
            <a:r>
              <a:rPr lang="en-US" sz="2000" dirty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498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98" grpId="0" build="p" bldLvl="2"/>
      <p:bldP spid="6" grpId="0"/>
      <p:bldP spid="8" grpId="0"/>
      <p:bldP spid="15" grpId="0"/>
      <p:bldP spid="4" grpId="0"/>
      <p:bldP spid="16" grpId="0"/>
      <p:bldP spid="19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677086"/>
              </p:ext>
            </p:extLst>
          </p:nvPr>
        </p:nvGraphicFramePr>
        <p:xfrm>
          <a:off x="531022" y="1764877"/>
          <a:ext cx="2240574" cy="392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55" name="Equation" r:id="rId4" imgW="1066800" imgH="203200" progId="Equation.3">
                  <p:embed/>
                </p:oleObj>
              </mc:Choice>
              <mc:Fallback>
                <p:oleObj name="Equation" r:id="rId4" imgW="1066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22" y="1764877"/>
                        <a:ext cx="2240574" cy="392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7091" y="1065585"/>
            <a:ext cx="4161692" cy="1957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8123" y="1126254"/>
            <a:ext cx="2813591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From the expression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3951" y="3086110"/>
            <a:ext cx="5083443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It can been seen that when k=0 we have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365897"/>
              </p:ext>
            </p:extLst>
          </p:nvPr>
        </p:nvGraphicFramePr>
        <p:xfrm>
          <a:off x="607753" y="3614865"/>
          <a:ext cx="1200150" cy="392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56" name="Equation" r:id="rId7" imgW="571500" imgH="203200" progId="Equation.DSMT4">
                  <p:embed/>
                </p:oleObj>
              </mc:Choice>
              <mc:Fallback>
                <p:oleObj name="Equation" r:id="rId7" imgW="5715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753" y="3614865"/>
                        <a:ext cx="1200150" cy="3927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03950" y="4571611"/>
            <a:ext cx="7391767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So roots </a:t>
            </a:r>
            <a:r>
              <a:rPr lang="en-US" sz="2000" dirty="0" smtClean="0">
                <a:latin typeface="Arial"/>
                <a:cs typeface="Arial"/>
              </a:rPr>
              <a:t>of the closed loop system are then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poles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of G(s)</a:t>
            </a:r>
          </a:p>
        </p:txBody>
      </p:sp>
      <p:sp>
        <p:nvSpPr>
          <p:cNvPr id="2" name="Rectangle 1"/>
          <p:cNvSpPr/>
          <p:nvPr/>
        </p:nvSpPr>
        <p:spPr>
          <a:xfrm>
            <a:off x="388122" y="5406594"/>
            <a:ext cx="75522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b="1" dirty="0">
                <a:latin typeface="Arial" charset="0"/>
              </a:rPr>
              <a:t>Rule 1: Starting Point (</a:t>
            </a:r>
            <a:r>
              <a:rPr lang="en-US" sz="2000" i="1" dirty="0">
                <a:latin typeface="Arial" charset="0"/>
              </a:rPr>
              <a:t>k=0</a:t>
            </a:r>
            <a:r>
              <a:rPr lang="en-US" sz="2000" b="1" dirty="0">
                <a:latin typeface="Arial" charset="0"/>
              </a:rPr>
              <a:t>)</a:t>
            </a:r>
            <a:r>
              <a:rPr lang="en-US" sz="2000" dirty="0">
                <a:latin typeface="Arial" charset="0"/>
              </a:rPr>
              <a:t> 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charset="0"/>
              </a:rPr>
              <a:t>The root locus starts at open loop poles.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2"/>
            <a:ext cx="9058656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/>
                <a:cs typeface="Arial"/>
              </a:rPr>
              <a:t>Root Locus sketch: </a:t>
            </a:r>
            <a:r>
              <a:rPr lang="en-US" sz="2954" b="1">
                <a:latin typeface="Arial"/>
                <a:cs typeface="Arial"/>
              </a:rPr>
              <a:t>Starting </a:t>
            </a:r>
            <a:r>
              <a:rPr lang="en-US" sz="2954" b="1" smtClean="0">
                <a:latin typeface="Arial"/>
                <a:cs typeface="Arial"/>
              </a:rPr>
              <a:t>point open loop pole</a:t>
            </a:r>
            <a:endParaRPr lang="en-US" sz="2954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89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2" grpId="0" build="p" bldLvl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02" y="1064407"/>
            <a:ext cx="4161692" cy="1957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383" y="733306"/>
            <a:ext cx="2813591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From the expression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3383" y="3297062"/>
            <a:ext cx="86472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It can been seen that when k </a:t>
            </a:r>
            <a:r>
              <a:rPr lang="en-US" sz="2000" dirty="0">
                <a:latin typeface="Arial"/>
                <a:cs typeface="Arial"/>
                <a:sym typeface="Wingdings"/>
              </a:rPr>
              <a:t> </a:t>
            </a:r>
            <a:r>
              <a:rPr lang="en-US" sz="2000" dirty="0">
                <a:latin typeface="Arial"/>
                <a:cs typeface="Arial"/>
              </a:rPr>
              <a:t>∞ </a:t>
            </a:r>
            <a:r>
              <a:rPr lang="en-US" sz="2000" dirty="0" smtClean="0">
                <a:latin typeface="Arial"/>
                <a:cs typeface="Arial"/>
              </a:rPr>
              <a:t> the 1</a:t>
            </a:r>
            <a:r>
              <a:rPr lang="en-US" sz="2000" baseline="30000" dirty="0" smtClean="0">
                <a:latin typeface="Arial"/>
                <a:cs typeface="Arial"/>
              </a:rPr>
              <a:t>st</a:t>
            </a:r>
            <a:r>
              <a:rPr lang="en-US" sz="2000" dirty="0" smtClean="0">
                <a:latin typeface="Arial"/>
                <a:cs typeface="Arial"/>
              </a:rPr>
              <a:t> term goes to zero so we </a:t>
            </a:r>
            <a:r>
              <a:rPr lang="en-US" sz="2000" dirty="0">
                <a:latin typeface="Arial"/>
                <a:cs typeface="Arial"/>
              </a:rPr>
              <a:t>have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3382" y="4875876"/>
            <a:ext cx="54973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This expression has roots when N(s) 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smtClean="0">
                <a:latin typeface="Arial"/>
                <a:cs typeface="Arial"/>
              </a:rPr>
              <a:t>= </a:t>
            </a:r>
            <a:r>
              <a:rPr lang="en-US" sz="2000" dirty="0" smtClean="0">
                <a:latin typeface="Arial"/>
                <a:cs typeface="Arial"/>
              </a:rPr>
              <a:t> 0</a:t>
            </a: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So the roots are </a:t>
            </a:r>
            <a:r>
              <a:rPr lang="en-US" sz="2000" dirty="0">
                <a:latin typeface="Arial"/>
                <a:cs typeface="Arial"/>
              </a:rPr>
              <a:t>the open loop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zeros of G(s)</a:t>
            </a:r>
          </a:p>
        </p:txBody>
      </p:sp>
      <p:sp>
        <p:nvSpPr>
          <p:cNvPr id="2" name="Rectangle 1"/>
          <p:cNvSpPr/>
          <p:nvPr/>
        </p:nvSpPr>
        <p:spPr>
          <a:xfrm>
            <a:off x="388122" y="5742334"/>
            <a:ext cx="75522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sz="2000" b="1" dirty="0">
                <a:latin typeface="Arial" charset="0"/>
              </a:rPr>
              <a:t>Rule 2: Ending Point (</a:t>
            </a:r>
            <a:r>
              <a:rPr lang="en-US" sz="2000" i="1" dirty="0">
                <a:latin typeface="Arial" charset="0"/>
              </a:rPr>
              <a:t>k </a:t>
            </a:r>
            <a:r>
              <a:rPr lang="en-US" sz="2000" dirty="0">
                <a:latin typeface="Arial"/>
                <a:cs typeface="Arial"/>
                <a:sym typeface="Wingdings"/>
              </a:rPr>
              <a:t> </a:t>
            </a:r>
            <a:r>
              <a:rPr lang="en-US" sz="2000" dirty="0">
                <a:latin typeface="Arial"/>
                <a:cs typeface="Arial"/>
              </a:rPr>
              <a:t>∞ </a:t>
            </a:r>
            <a:r>
              <a:rPr lang="en-US" sz="2000" b="1" dirty="0">
                <a:latin typeface="Arial" charset="0"/>
              </a:rPr>
              <a:t>)</a:t>
            </a:r>
            <a:r>
              <a:rPr lang="en-US" sz="2000" dirty="0">
                <a:latin typeface="Arial" charset="0"/>
              </a:rPr>
              <a:t> </a:t>
            </a: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 charset="0"/>
              </a:rPr>
              <a:t>The root locus ends at open loop zeros. 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327952"/>
              </p:ext>
            </p:extLst>
          </p:nvPr>
        </p:nvGraphicFramePr>
        <p:xfrm>
          <a:off x="503227" y="1048767"/>
          <a:ext cx="1865435" cy="860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51" name="Equation" r:id="rId5" imgW="889000" imgH="444500" progId="Equation.3">
                  <p:embed/>
                </p:oleObj>
              </mc:Choice>
              <mc:Fallback>
                <p:oleObj name="Equation" r:id="rId5" imgW="889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27" y="1048767"/>
                        <a:ext cx="1865435" cy="8601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303929"/>
              </p:ext>
            </p:extLst>
          </p:nvPr>
        </p:nvGraphicFramePr>
        <p:xfrm>
          <a:off x="236649" y="2361794"/>
          <a:ext cx="2132013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52" name="Equation" r:id="rId7" imgW="1016000" imgH="444500" progId="Equation.3">
                  <p:embed/>
                </p:oleObj>
              </mc:Choice>
              <mc:Fallback>
                <p:oleObj name="Equation" r:id="rId7" imgW="1016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649" y="2361794"/>
                        <a:ext cx="2132013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09640"/>
              </p:ext>
            </p:extLst>
          </p:nvPr>
        </p:nvGraphicFramePr>
        <p:xfrm>
          <a:off x="676204" y="3761104"/>
          <a:ext cx="1252904" cy="860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53" name="Equation" r:id="rId9" imgW="596900" imgH="444500" progId="Equation.DSMT4">
                  <p:embed/>
                </p:oleObj>
              </mc:Choice>
              <mc:Fallback>
                <p:oleObj name="Equation" r:id="rId9" imgW="596900" imgH="444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04" y="3761104"/>
                        <a:ext cx="1252904" cy="8601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0" y="2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/>
                <a:cs typeface="Arial"/>
              </a:rPr>
              <a:t>Root Locus sketch: Ending </a:t>
            </a:r>
            <a:r>
              <a:rPr lang="en-US" sz="2954" b="1" dirty="0" smtClean="0">
                <a:latin typeface="Arial"/>
                <a:cs typeface="Arial"/>
              </a:rPr>
              <a:t>point open </a:t>
            </a:r>
            <a:r>
              <a:rPr lang="en-US" sz="2954" b="1" smtClean="0">
                <a:latin typeface="Arial"/>
                <a:cs typeface="Arial"/>
              </a:rPr>
              <a:t>loop zero</a:t>
            </a:r>
            <a:endParaRPr lang="en-US" sz="2954" b="1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382" y="1920538"/>
            <a:ext cx="28988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smtClean="0">
                <a:latin typeface="Arial"/>
                <a:cs typeface="Arial"/>
              </a:rPr>
              <a:t>Dividing </a:t>
            </a:r>
            <a:r>
              <a:rPr lang="en-US" sz="2000" dirty="0" smtClean="0">
                <a:latin typeface="Arial"/>
                <a:cs typeface="Arial"/>
              </a:rPr>
              <a:t>through by k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36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 build="p" bldLvl="2"/>
      <p:bldP spid="2" grpId="0" build="p" bldLvl="2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253" y="1562267"/>
            <a:ext cx="5362575" cy="182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5698" name="Rectangle 2"/>
          <p:cNvSpPr>
            <a:spLocks noChangeArrowheads="1"/>
          </p:cNvSpPr>
          <p:nvPr/>
        </p:nvSpPr>
        <p:spPr bwMode="auto">
          <a:xfrm>
            <a:off x="293692" y="895087"/>
            <a:ext cx="8455025" cy="66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Examine the following closed-loop system, with unity negative feedback.</a:t>
            </a:r>
          </a:p>
        </p:txBody>
      </p:sp>
      <p:graphicFrame>
        <p:nvGraphicFramePr>
          <p:cNvPr id="283658" name="Object 10"/>
          <p:cNvGraphicFramePr>
            <a:graphicFrameLocks noChangeAspect="1"/>
          </p:cNvGraphicFramePr>
          <p:nvPr>
            <p:extLst/>
          </p:nvPr>
        </p:nvGraphicFramePr>
        <p:xfrm>
          <a:off x="647704" y="4486480"/>
          <a:ext cx="2346325" cy="811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79" name="Equation" r:id="rId5" imgW="1117440" imgH="419040" progId="Equation.DSMT4">
                  <p:embed/>
                </p:oleObj>
              </mc:Choice>
              <mc:Fallback>
                <p:oleObj name="Equation" r:id="rId5" imgW="11174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4" y="4486480"/>
                        <a:ext cx="2346325" cy="811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3"/>
          <p:cNvGraphicFramePr>
            <a:graphicFrameLocks noChangeAspect="1"/>
          </p:cNvGraphicFramePr>
          <p:nvPr>
            <p:extLst/>
          </p:nvPr>
        </p:nvGraphicFramePr>
        <p:xfrm>
          <a:off x="5364167" y="4468895"/>
          <a:ext cx="2479675" cy="835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80" name="Equation" r:id="rId7" imgW="1180800" imgH="431640" progId="Equation.DSMT4">
                  <p:embed/>
                </p:oleObj>
              </mc:Choice>
              <mc:Fallback>
                <p:oleObj name="Equation" r:id="rId7" imgW="11808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7" y="4468895"/>
                        <a:ext cx="2479675" cy="835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3692" y="3854895"/>
            <a:ext cx="377348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The closed-loop transfer function is given as: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829179" y="3854895"/>
            <a:ext cx="43148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>
                <a:latin typeface="Arial"/>
                <a:cs typeface="Arial"/>
              </a:rPr>
              <a:t>The roots of the characteristic equation are:</a:t>
            </a: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584325" y="5201580"/>
            <a:ext cx="1474788" cy="281354"/>
            <a:chOff x="2880" y="3312"/>
            <a:chExt cx="1344" cy="288"/>
          </a:xfrm>
        </p:grpSpPr>
        <p:sp>
          <p:nvSpPr>
            <p:cNvPr id="1036" name="Freeform 17"/>
            <p:cNvSpPr>
              <a:spLocks/>
            </p:cNvSpPr>
            <p:nvPr/>
          </p:nvSpPr>
          <p:spPr bwMode="auto">
            <a:xfrm>
              <a:off x="2880" y="3312"/>
              <a:ext cx="672" cy="288"/>
            </a:xfrm>
            <a:custGeom>
              <a:avLst/>
              <a:gdLst>
                <a:gd name="T0" fmla="*/ 0 w 672"/>
                <a:gd name="T1" fmla="*/ 0 h 288"/>
                <a:gd name="T2" fmla="*/ 96 w 672"/>
                <a:gd name="T3" fmla="*/ 144 h 288"/>
                <a:gd name="T4" fmla="*/ 576 w 672"/>
                <a:gd name="T5" fmla="*/ 144 h 288"/>
                <a:gd name="T6" fmla="*/ 672 w 672"/>
                <a:gd name="T7" fmla="*/ 288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88"/>
                <a:gd name="T14" fmla="*/ 672 w 67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88">
                  <a:moveTo>
                    <a:pt x="0" y="0"/>
                  </a:moveTo>
                  <a:cubicBezTo>
                    <a:pt x="0" y="60"/>
                    <a:pt x="0" y="120"/>
                    <a:pt x="96" y="144"/>
                  </a:cubicBezTo>
                  <a:cubicBezTo>
                    <a:pt x="192" y="168"/>
                    <a:pt x="480" y="120"/>
                    <a:pt x="576" y="144"/>
                  </a:cubicBezTo>
                  <a:cubicBezTo>
                    <a:pt x="672" y="168"/>
                    <a:pt x="672" y="228"/>
                    <a:pt x="672" y="288"/>
                  </a:cubicBezTo>
                </a:path>
              </a:pathLst>
            </a:custGeom>
            <a:noFill/>
            <a:ln w="57150" cmpd="sng">
              <a:solidFill>
                <a:srgbClr val="305274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662">
                <a:latin typeface="Arial"/>
                <a:cs typeface="Arial"/>
              </a:endParaRPr>
            </a:p>
          </p:txBody>
        </p:sp>
        <p:sp>
          <p:nvSpPr>
            <p:cNvPr id="1037" name="Freeform 18"/>
            <p:cNvSpPr>
              <a:spLocks/>
            </p:cNvSpPr>
            <p:nvPr/>
          </p:nvSpPr>
          <p:spPr bwMode="auto">
            <a:xfrm flipH="1">
              <a:off x="3552" y="3312"/>
              <a:ext cx="672" cy="288"/>
            </a:xfrm>
            <a:custGeom>
              <a:avLst/>
              <a:gdLst>
                <a:gd name="T0" fmla="*/ 0 w 672"/>
                <a:gd name="T1" fmla="*/ 0 h 288"/>
                <a:gd name="T2" fmla="*/ 96 w 672"/>
                <a:gd name="T3" fmla="*/ 144 h 288"/>
                <a:gd name="T4" fmla="*/ 576 w 672"/>
                <a:gd name="T5" fmla="*/ 144 h 288"/>
                <a:gd name="T6" fmla="*/ 672 w 672"/>
                <a:gd name="T7" fmla="*/ 288 h 2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288"/>
                <a:gd name="T14" fmla="*/ 672 w 672"/>
                <a:gd name="T15" fmla="*/ 288 h 2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2" h="288">
                  <a:moveTo>
                    <a:pt x="0" y="0"/>
                  </a:moveTo>
                  <a:cubicBezTo>
                    <a:pt x="0" y="60"/>
                    <a:pt x="0" y="120"/>
                    <a:pt x="96" y="144"/>
                  </a:cubicBezTo>
                  <a:cubicBezTo>
                    <a:pt x="192" y="168"/>
                    <a:pt x="480" y="120"/>
                    <a:pt x="576" y="144"/>
                  </a:cubicBezTo>
                  <a:cubicBezTo>
                    <a:pt x="672" y="168"/>
                    <a:pt x="672" y="228"/>
                    <a:pt x="672" y="288"/>
                  </a:cubicBezTo>
                </a:path>
              </a:pathLst>
            </a:custGeom>
            <a:noFill/>
            <a:ln w="57150" cmpd="sng">
              <a:solidFill>
                <a:srgbClr val="305274"/>
              </a:solidFill>
              <a:round/>
              <a:headEnd/>
              <a:tailEnd type="oval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662">
                <a:latin typeface="Arial"/>
                <a:cs typeface="Arial"/>
              </a:endParaRPr>
            </a:p>
          </p:txBody>
        </p:sp>
      </p:grpSp>
      <p:sp>
        <p:nvSpPr>
          <p:cNvPr id="512019" name="Text Box 19"/>
          <p:cNvSpPr txBox="1">
            <a:spLocks noChangeArrowheads="1"/>
          </p:cNvSpPr>
          <p:nvPr/>
        </p:nvSpPr>
        <p:spPr bwMode="auto">
          <a:xfrm>
            <a:off x="734261" y="5684127"/>
            <a:ext cx="7167709" cy="59503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>
              <a:lnSpc>
                <a:spcPct val="80000"/>
              </a:lnSpc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The </a:t>
            </a:r>
            <a:r>
              <a:rPr lang="en-US" sz="2000">
                <a:solidFill>
                  <a:srgbClr val="FF0000"/>
                </a:solidFill>
                <a:latin typeface="Arial"/>
                <a:cs typeface="Arial"/>
              </a:rPr>
              <a:t>characteristic </a:t>
            </a:r>
            <a:r>
              <a:rPr lang="en-US" sz="2000" smtClean="0">
                <a:solidFill>
                  <a:srgbClr val="FF0000"/>
                </a:solidFill>
                <a:latin typeface="Arial"/>
                <a:cs typeface="Arial"/>
              </a:rPr>
              <a:t>equation - </a:t>
            </a:r>
            <a:r>
              <a:rPr lang="en-US" sz="200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sz="2000" smtClean="0">
                <a:solidFill>
                  <a:srgbClr val="FF0000"/>
                </a:solidFill>
                <a:latin typeface="Arial"/>
                <a:cs typeface="Arial"/>
              </a:rPr>
              <a:t>hich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is the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denominator of the closed-loop transfer function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756263" y="16570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/>
                <a:cs typeface="Arial"/>
              </a:rPr>
              <a:t>Plotting a Root </a:t>
            </a:r>
            <a:r>
              <a:rPr lang="en-US" sz="2954" b="1">
                <a:latin typeface="Arial"/>
                <a:cs typeface="Arial"/>
              </a:rPr>
              <a:t>Locus </a:t>
            </a:r>
            <a:r>
              <a:rPr lang="en-US" sz="2954" b="1" smtClean="0">
                <a:latin typeface="Arial"/>
                <a:cs typeface="Arial"/>
              </a:rPr>
              <a:t>by-hand example</a:t>
            </a:r>
            <a:endParaRPr lang="en-US" sz="2954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4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5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698" grpId="0" build="p"/>
      <p:bldP spid="3" grpId="0" build="p"/>
      <p:bldP spid="4" grpId="0" build="p"/>
      <p:bldP spid="5120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52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281" y="1102659"/>
            <a:ext cx="4757738" cy="1620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40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6129" y="2700218"/>
            <a:ext cx="5600700" cy="3877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365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092134"/>
              </p:ext>
            </p:extLst>
          </p:nvPr>
        </p:nvGraphicFramePr>
        <p:xfrm>
          <a:off x="1" y="1048000"/>
          <a:ext cx="3890963" cy="1475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10" name="Equation" r:id="rId6" imgW="2158920" imgH="888840" progId="Equation.DSMT4">
                  <p:embed/>
                </p:oleObj>
              </mc:Choice>
              <mc:Fallback>
                <p:oleObj name="Equation" r:id="rId6" imgW="215892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1048000"/>
                        <a:ext cx="3890963" cy="14756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1"/>
          <p:cNvGrpSpPr>
            <a:grpSpLocks noChangeAspect="1"/>
          </p:cNvGrpSpPr>
          <p:nvPr/>
        </p:nvGrpSpPr>
        <p:grpSpPr bwMode="auto">
          <a:xfrm>
            <a:off x="1794930" y="4584700"/>
            <a:ext cx="204788" cy="190500"/>
            <a:chOff x="1069" y="3069"/>
            <a:chExt cx="159" cy="160"/>
          </a:xfrm>
        </p:grpSpPr>
        <p:sp>
          <p:nvSpPr>
            <p:cNvPr id="2078" name="Line 8"/>
            <p:cNvSpPr>
              <a:spLocks noChangeAspect="1" noChangeShapeType="1"/>
            </p:cNvSpPr>
            <p:nvPr/>
          </p:nvSpPr>
          <p:spPr bwMode="auto">
            <a:xfrm flipH="1">
              <a:off x="1069" y="3069"/>
              <a:ext cx="159" cy="159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 sz="1662">
                <a:latin typeface="Arial"/>
                <a:cs typeface="Arial"/>
              </a:endParaRPr>
            </a:p>
          </p:txBody>
        </p:sp>
        <p:sp>
          <p:nvSpPr>
            <p:cNvPr id="2079" name="Line 10"/>
            <p:cNvSpPr>
              <a:spLocks noChangeAspect="1" noChangeShapeType="1"/>
            </p:cNvSpPr>
            <p:nvPr/>
          </p:nvSpPr>
          <p:spPr bwMode="auto">
            <a:xfrm>
              <a:off x="1069" y="3070"/>
              <a:ext cx="159" cy="159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 sz="1662">
                <a:latin typeface="Arial"/>
                <a:cs typeface="Arial"/>
              </a:endParaRPr>
            </a:p>
          </p:txBody>
        </p:sp>
      </p:grpSp>
      <p:grpSp>
        <p:nvGrpSpPr>
          <p:cNvPr id="3" name="Group 12"/>
          <p:cNvGrpSpPr>
            <a:grpSpLocks noChangeAspect="1"/>
          </p:cNvGrpSpPr>
          <p:nvPr/>
        </p:nvGrpSpPr>
        <p:grpSpPr bwMode="auto">
          <a:xfrm>
            <a:off x="3295120" y="4586166"/>
            <a:ext cx="204787" cy="190500"/>
            <a:chOff x="1069" y="3069"/>
            <a:chExt cx="159" cy="160"/>
          </a:xfrm>
        </p:grpSpPr>
        <p:sp>
          <p:nvSpPr>
            <p:cNvPr id="2076" name="Line 13"/>
            <p:cNvSpPr>
              <a:spLocks noChangeAspect="1" noChangeShapeType="1"/>
            </p:cNvSpPr>
            <p:nvPr/>
          </p:nvSpPr>
          <p:spPr bwMode="auto">
            <a:xfrm flipH="1">
              <a:off x="1069" y="3069"/>
              <a:ext cx="159" cy="159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 sz="1662">
                <a:latin typeface="Arial"/>
                <a:cs typeface="Arial"/>
              </a:endParaRPr>
            </a:p>
          </p:txBody>
        </p:sp>
        <p:sp>
          <p:nvSpPr>
            <p:cNvPr id="2077" name="Line 14"/>
            <p:cNvSpPr>
              <a:spLocks noChangeAspect="1" noChangeShapeType="1"/>
            </p:cNvSpPr>
            <p:nvPr/>
          </p:nvSpPr>
          <p:spPr bwMode="auto">
            <a:xfrm>
              <a:off x="1069" y="3070"/>
              <a:ext cx="159" cy="159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 sz="1662">
                <a:latin typeface="Arial"/>
                <a:cs typeface="Arial"/>
              </a:endParaRPr>
            </a:p>
          </p:txBody>
        </p:sp>
      </p:grpSp>
      <p:sp>
        <p:nvSpPr>
          <p:cNvPr id="513039" name="Freeform 15"/>
          <p:cNvSpPr>
            <a:spLocks/>
          </p:cNvSpPr>
          <p:nvPr/>
        </p:nvSpPr>
        <p:spPr bwMode="auto">
          <a:xfrm>
            <a:off x="2500315" y="4597889"/>
            <a:ext cx="179387" cy="165588"/>
          </a:xfrm>
          <a:custGeom>
            <a:avLst/>
            <a:gdLst>
              <a:gd name="T0" fmla="*/ 0 w 930"/>
              <a:gd name="T1" fmla="*/ 0 h 907"/>
              <a:gd name="T2" fmla="*/ 2147483647 w 930"/>
              <a:gd name="T3" fmla="*/ 2147483647 h 907"/>
              <a:gd name="T4" fmla="*/ 0 w 930"/>
              <a:gd name="T5" fmla="*/ 2147483647 h 907"/>
              <a:gd name="T6" fmla="*/ 0 60000 65536"/>
              <a:gd name="T7" fmla="*/ 0 60000 65536"/>
              <a:gd name="T8" fmla="*/ 0 60000 65536"/>
              <a:gd name="T9" fmla="*/ 0 w 930"/>
              <a:gd name="T10" fmla="*/ 0 h 907"/>
              <a:gd name="T11" fmla="*/ 930 w 930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0" h="907">
                <a:moveTo>
                  <a:pt x="0" y="0"/>
                </a:moveTo>
                <a:lnTo>
                  <a:pt x="930" y="431"/>
                </a:lnTo>
                <a:lnTo>
                  <a:pt x="0" y="907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662">
              <a:latin typeface="Arial"/>
              <a:cs typeface="Arial"/>
            </a:endParaRPr>
          </a:p>
        </p:txBody>
      </p:sp>
      <p:sp>
        <p:nvSpPr>
          <p:cNvPr id="513041" name="Freeform 17"/>
          <p:cNvSpPr>
            <a:spLocks/>
          </p:cNvSpPr>
          <p:nvPr/>
        </p:nvSpPr>
        <p:spPr bwMode="auto">
          <a:xfrm>
            <a:off x="2736852" y="4597889"/>
            <a:ext cx="179388" cy="165588"/>
          </a:xfrm>
          <a:custGeom>
            <a:avLst/>
            <a:gdLst>
              <a:gd name="T0" fmla="*/ 0 w 930"/>
              <a:gd name="T1" fmla="*/ 0 h 907"/>
              <a:gd name="T2" fmla="*/ 2147483647 w 930"/>
              <a:gd name="T3" fmla="*/ 2147483647 h 907"/>
              <a:gd name="T4" fmla="*/ 0 w 930"/>
              <a:gd name="T5" fmla="*/ 2147483647 h 907"/>
              <a:gd name="T6" fmla="*/ 0 60000 65536"/>
              <a:gd name="T7" fmla="*/ 0 60000 65536"/>
              <a:gd name="T8" fmla="*/ 0 60000 65536"/>
              <a:gd name="T9" fmla="*/ 0 w 930"/>
              <a:gd name="T10" fmla="*/ 0 h 907"/>
              <a:gd name="T11" fmla="*/ 930 w 930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0" h="907">
                <a:moveTo>
                  <a:pt x="0" y="0"/>
                </a:moveTo>
                <a:lnTo>
                  <a:pt x="930" y="431"/>
                </a:lnTo>
                <a:lnTo>
                  <a:pt x="0" y="907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662">
              <a:latin typeface="Arial"/>
              <a:cs typeface="Arial"/>
            </a:endParaRPr>
          </a:p>
        </p:txBody>
      </p:sp>
      <p:sp>
        <p:nvSpPr>
          <p:cNvPr id="513042" name="Freeform 18"/>
          <p:cNvSpPr>
            <a:spLocks/>
          </p:cNvSpPr>
          <p:nvPr/>
        </p:nvSpPr>
        <p:spPr bwMode="auto">
          <a:xfrm flipH="1">
            <a:off x="3359150" y="4600820"/>
            <a:ext cx="179388" cy="165588"/>
          </a:xfrm>
          <a:custGeom>
            <a:avLst/>
            <a:gdLst>
              <a:gd name="T0" fmla="*/ 0 w 930"/>
              <a:gd name="T1" fmla="*/ 0 h 907"/>
              <a:gd name="T2" fmla="*/ 2147483647 w 930"/>
              <a:gd name="T3" fmla="*/ 2147483647 h 907"/>
              <a:gd name="T4" fmla="*/ 0 w 930"/>
              <a:gd name="T5" fmla="*/ 2147483647 h 907"/>
              <a:gd name="T6" fmla="*/ 0 60000 65536"/>
              <a:gd name="T7" fmla="*/ 0 60000 65536"/>
              <a:gd name="T8" fmla="*/ 0 60000 65536"/>
              <a:gd name="T9" fmla="*/ 0 w 930"/>
              <a:gd name="T10" fmla="*/ 0 h 907"/>
              <a:gd name="T11" fmla="*/ 930 w 930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0" h="907">
                <a:moveTo>
                  <a:pt x="0" y="0"/>
                </a:moveTo>
                <a:lnTo>
                  <a:pt x="930" y="431"/>
                </a:lnTo>
                <a:lnTo>
                  <a:pt x="0" y="907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662">
              <a:latin typeface="Arial"/>
              <a:cs typeface="Arial"/>
            </a:endParaRPr>
          </a:p>
        </p:txBody>
      </p:sp>
      <p:sp>
        <p:nvSpPr>
          <p:cNvPr id="513045" name="Freeform 21"/>
          <p:cNvSpPr>
            <a:spLocks/>
          </p:cNvSpPr>
          <p:nvPr/>
        </p:nvSpPr>
        <p:spPr bwMode="auto">
          <a:xfrm rot="16200000">
            <a:off x="2956476" y="3437732"/>
            <a:ext cx="165589" cy="179388"/>
          </a:xfrm>
          <a:custGeom>
            <a:avLst/>
            <a:gdLst>
              <a:gd name="T0" fmla="*/ 0 w 930"/>
              <a:gd name="T1" fmla="*/ 0 h 907"/>
              <a:gd name="T2" fmla="*/ 2147483647 w 930"/>
              <a:gd name="T3" fmla="*/ 2147483647 h 907"/>
              <a:gd name="T4" fmla="*/ 0 w 930"/>
              <a:gd name="T5" fmla="*/ 2147483647 h 907"/>
              <a:gd name="T6" fmla="*/ 0 60000 65536"/>
              <a:gd name="T7" fmla="*/ 0 60000 65536"/>
              <a:gd name="T8" fmla="*/ 0 60000 65536"/>
              <a:gd name="T9" fmla="*/ 0 w 930"/>
              <a:gd name="T10" fmla="*/ 0 h 907"/>
              <a:gd name="T11" fmla="*/ 930 w 930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0" h="907">
                <a:moveTo>
                  <a:pt x="0" y="0"/>
                </a:moveTo>
                <a:lnTo>
                  <a:pt x="930" y="431"/>
                </a:lnTo>
                <a:lnTo>
                  <a:pt x="0" y="907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662">
              <a:latin typeface="Arial"/>
              <a:cs typeface="Arial"/>
            </a:endParaRPr>
          </a:p>
        </p:txBody>
      </p:sp>
      <p:sp>
        <p:nvSpPr>
          <p:cNvPr id="513046" name="Freeform 22"/>
          <p:cNvSpPr>
            <a:spLocks/>
          </p:cNvSpPr>
          <p:nvPr/>
        </p:nvSpPr>
        <p:spPr bwMode="auto">
          <a:xfrm flipH="1">
            <a:off x="3132139" y="4597889"/>
            <a:ext cx="179387" cy="165588"/>
          </a:xfrm>
          <a:custGeom>
            <a:avLst/>
            <a:gdLst>
              <a:gd name="T0" fmla="*/ 0 w 930"/>
              <a:gd name="T1" fmla="*/ 0 h 907"/>
              <a:gd name="T2" fmla="*/ 2147483647 w 930"/>
              <a:gd name="T3" fmla="*/ 2147483647 h 907"/>
              <a:gd name="T4" fmla="*/ 0 w 930"/>
              <a:gd name="T5" fmla="*/ 2147483647 h 907"/>
              <a:gd name="T6" fmla="*/ 0 60000 65536"/>
              <a:gd name="T7" fmla="*/ 0 60000 65536"/>
              <a:gd name="T8" fmla="*/ 0 60000 65536"/>
              <a:gd name="T9" fmla="*/ 0 w 930"/>
              <a:gd name="T10" fmla="*/ 0 h 907"/>
              <a:gd name="T11" fmla="*/ 930 w 930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0" h="907">
                <a:moveTo>
                  <a:pt x="0" y="0"/>
                </a:moveTo>
                <a:lnTo>
                  <a:pt x="930" y="431"/>
                </a:lnTo>
                <a:lnTo>
                  <a:pt x="0" y="907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662">
              <a:latin typeface="Arial"/>
              <a:cs typeface="Arial"/>
            </a:endParaRPr>
          </a:p>
        </p:txBody>
      </p:sp>
      <p:sp>
        <p:nvSpPr>
          <p:cNvPr id="513047" name="Freeform 23"/>
          <p:cNvSpPr>
            <a:spLocks/>
          </p:cNvSpPr>
          <p:nvPr/>
        </p:nvSpPr>
        <p:spPr bwMode="auto">
          <a:xfrm rot="5400000">
            <a:off x="2945364" y="4932424"/>
            <a:ext cx="165589" cy="179387"/>
          </a:xfrm>
          <a:custGeom>
            <a:avLst/>
            <a:gdLst>
              <a:gd name="T0" fmla="*/ 0 w 930"/>
              <a:gd name="T1" fmla="*/ 0 h 907"/>
              <a:gd name="T2" fmla="*/ 2147483647 w 930"/>
              <a:gd name="T3" fmla="*/ 2147483647 h 907"/>
              <a:gd name="T4" fmla="*/ 0 w 930"/>
              <a:gd name="T5" fmla="*/ 2147483647 h 907"/>
              <a:gd name="T6" fmla="*/ 0 60000 65536"/>
              <a:gd name="T7" fmla="*/ 0 60000 65536"/>
              <a:gd name="T8" fmla="*/ 0 60000 65536"/>
              <a:gd name="T9" fmla="*/ 0 w 930"/>
              <a:gd name="T10" fmla="*/ 0 h 907"/>
              <a:gd name="T11" fmla="*/ 930 w 930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0" h="907">
                <a:moveTo>
                  <a:pt x="0" y="0"/>
                </a:moveTo>
                <a:lnTo>
                  <a:pt x="930" y="431"/>
                </a:lnTo>
                <a:lnTo>
                  <a:pt x="0" y="907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662">
              <a:latin typeface="Arial"/>
              <a:cs typeface="Arial"/>
            </a:endParaRPr>
          </a:p>
        </p:txBody>
      </p:sp>
      <p:sp>
        <p:nvSpPr>
          <p:cNvPr id="513048" name="Freeform 24"/>
          <p:cNvSpPr>
            <a:spLocks/>
          </p:cNvSpPr>
          <p:nvPr/>
        </p:nvSpPr>
        <p:spPr bwMode="auto">
          <a:xfrm rot="5400000">
            <a:off x="2943777" y="5364713"/>
            <a:ext cx="165588" cy="179388"/>
          </a:xfrm>
          <a:custGeom>
            <a:avLst/>
            <a:gdLst>
              <a:gd name="T0" fmla="*/ 0 w 930"/>
              <a:gd name="T1" fmla="*/ 0 h 907"/>
              <a:gd name="T2" fmla="*/ 2147483647 w 930"/>
              <a:gd name="T3" fmla="*/ 2147483647 h 907"/>
              <a:gd name="T4" fmla="*/ 0 w 930"/>
              <a:gd name="T5" fmla="*/ 2147483647 h 907"/>
              <a:gd name="T6" fmla="*/ 0 60000 65536"/>
              <a:gd name="T7" fmla="*/ 0 60000 65536"/>
              <a:gd name="T8" fmla="*/ 0 60000 65536"/>
              <a:gd name="T9" fmla="*/ 0 w 930"/>
              <a:gd name="T10" fmla="*/ 0 h 907"/>
              <a:gd name="T11" fmla="*/ 930 w 930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0" h="907">
                <a:moveTo>
                  <a:pt x="0" y="0"/>
                </a:moveTo>
                <a:lnTo>
                  <a:pt x="930" y="431"/>
                </a:lnTo>
                <a:lnTo>
                  <a:pt x="0" y="907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662">
              <a:latin typeface="Arial"/>
              <a:cs typeface="Arial"/>
            </a:endParaRPr>
          </a:p>
        </p:txBody>
      </p:sp>
      <p:sp>
        <p:nvSpPr>
          <p:cNvPr id="513049" name="Freeform 25"/>
          <p:cNvSpPr>
            <a:spLocks/>
          </p:cNvSpPr>
          <p:nvPr/>
        </p:nvSpPr>
        <p:spPr bwMode="auto">
          <a:xfrm rot="5400000">
            <a:off x="2942189" y="5763297"/>
            <a:ext cx="165588" cy="179387"/>
          </a:xfrm>
          <a:custGeom>
            <a:avLst/>
            <a:gdLst>
              <a:gd name="T0" fmla="*/ 0 w 930"/>
              <a:gd name="T1" fmla="*/ 0 h 907"/>
              <a:gd name="T2" fmla="*/ 2147483647 w 930"/>
              <a:gd name="T3" fmla="*/ 2147483647 h 907"/>
              <a:gd name="T4" fmla="*/ 0 w 930"/>
              <a:gd name="T5" fmla="*/ 2147483647 h 907"/>
              <a:gd name="T6" fmla="*/ 0 60000 65536"/>
              <a:gd name="T7" fmla="*/ 0 60000 65536"/>
              <a:gd name="T8" fmla="*/ 0 60000 65536"/>
              <a:gd name="T9" fmla="*/ 0 w 930"/>
              <a:gd name="T10" fmla="*/ 0 h 907"/>
              <a:gd name="T11" fmla="*/ 930 w 930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0" h="907">
                <a:moveTo>
                  <a:pt x="0" y="0"/>
                </a:moveTo>
                <a:lnTo>
                  <a:pt x="930" y="431"/>
                </a:lnTo>
                <a:lnTo>
                  <a:pt x="0" y="907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662">
              <a:latin typeface="Arial"/>
              <a:cs typeface="Arial"/>
            </a:endParaRPr>
          </a:p>
        </p:txBody>
      </p:sp>
      <p:sp>
        <p:nvSpPr>
          <p:cNvPr id="513050" name="Freeform 26"/>
          <p:cNvSpPr>
            <a:spLocks/>
          </p:cNvSpPr>
          <p:nvPr/>
        </p:nvSpPr>
        <p:spPr bwMode="auto">
          <a:xfrm rot="16200000">
            <a:off x="2956476" y="3868552"/>
            <a:ext cx="165589" cy="179388"/>
          </a:xfrm>
          <a:custGeom>
            <a:avLst/>
            <a:gdLst>
              <a:gd name="T0" fmla="*/ 0 w 930"/>
              <a:gd name="T1" fmla="*/ 0 h 907"/>
              <a:gd name="T2" fmla="*/ 2147483647 w 930"/>
              <a:gd name="T3" fmla="*/ 2147483647 h 907"/>
              <a:gd name="T4" fmla="*/ 0 w 930"/>
              <a:gd name="T5" fmla="*/ 2147483647 h 907"/>
              <a:gd name="T6" fmla="*/ 0 60000 65536"/>
              <a:gd name="T7" fmla="*/ 0 60000 65536"/>
              <a:gd name="T8" fmla="*/ 0 60000 65536"/>
              <a:gd name="T9" fmla="*/ 0 w 930"/>
              <a:gd name="T10" fmla="*/ 0 h 907"/>
              <a:gd name="T11" fmla="*/ 930 w 930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0" h="907">
                <a:moveTo>
                  <a:pt x="0" y="0"/>
                </a:moveTo>
                <a:lnTo>
                  <a:pt x="930" y="431"/>
                </a:lnTo>
                <a:lnTo>
                  <a:pt x="0" y="907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662">
              <a:latin typeface="Arial"/>
              <a:cs typeface="Arial"/>
            </a:endParaRPr>
          </a:p>
        </p:txBody>
      </p:sp>
      <p:sp>
        <p:nvSpPr>
          <p:cNvPr id="513051" name="Freeform 27"/>
          <p:cNvSpPr>
            <a:spLocks/>
          </p:cNvSpPr>
          <p:nvPr/>
        </p:nvSpPr>
        <p:spPr bwMode="auto">
          <a:xfrm rot="16200000">
            <a:off x="2956476" y="4268606"/>
            <a:ext cx="165588" cy="179388"/>
          </a:xfrm>
          <a:custGeom>
            <a:avLst/>
            <a:gdLst>
              <a:gd name="T0" fmla="*/ 0 w 930"/>
              <a:gd name="T1" fmla="*/ 0 h 907"/>
              <a:gd name="T2" fmla="*/ 2147483647 w 930"/>
              <a:gd name="T3" fmla="*/ 2147483647 h 907"/>
              <a:gd name="T4" fmla="*/ 0 w 930"/>
              <a:gd name="T5" fmla="*/ 2147483647 h 907"/>
              <a:gd name="T6" fmla="*/ 0 60000 65536"/>
              <a:gd name="T7" fmla="*/ 0 60000 65536"/>
              <a:gd name="T8" fmla="*/ 0 60000 65536"/>
              <a:gd name="T9" fmla="*/ 0 w 930"/>
              <a:gd name="T10" fmla="*/ 0 h 907"/>
              <a:gd name="T11" fmla="*/ 930 w 930"/>
              <a:gd name="T12" fmla="*/ 907 h 90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30" h="907">
                <a:moveTo>
                  <a:pt x="0" y="0"/>
                </a:moveTo>
                <a:lnTo>
                  <a:pt x="930" y="431"/>
                </a:lnTo>
                <a:lnTo>
                  <a:pt x="0" y="907"/>
                </a:ln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 sz="1662">
              <a:latin typeface="Arial"/>
              <a:cs typeface="Arial"/>
            </a:endParaRPr>
          </a:p>
        </p:txBody>
      </p:sp>
      <p:sp>
        <p:nvSpPr>
          <p:cNvPr id="513053" name="Text Box 29"/>
          <p:cNvSpPr txBox="1">
            <a:spLocks noChangeArrowheads="1"/>
          </p:cNvSpPr>
          <p:nvPr/>
        </p:nvSpPr>
        <p:spPr bwMode="auto">
          <a:xfrm>
            <a:off x="3694333" y="4540739"/>
            <a:ext cx="790575" cy="3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846" b="1" i="1" dirty="0">
                <a:solidFill>
                  <a:srgbClr val="305274"/>
                </a:solidFill>
                <a:latin typeface="Arial"/>
                <a:cs typeface="Arial"/>
              </a:rPr>
              <a:t>K</a:t>
            </a:r>
            <a:r>
              <a:rPr lang="en-US" sz="1846" b="1" dirty="0">
                <a:solidFill>
                  <a:srgbClr val="305274"/>
                </a:solidFill>
                <a:latin typeface="Arial"/>
                <a:cs typeface="Arial"/>
              </a:rPr>
              <a:t>=0</a:t>
            </a:r>
          </a:p>
        </p:txBody>
      </p:sp>
      <p:sp>
        <p:nvSpPr>
          <p:cNvPr id="513054" name="Line 30"/>
          <p:cNvSpPr>
            <a:spLocks noChangeShapeType="1"/>
          </p:cNvSpPr>
          <p:nvPr/>
        </p:nvSpPr>
        <p:spPr bwMode="auto">
          <a:xfrm flipH="1">
            <a:off x="2991193" y="4327611"/>
            <a:ext cx="962740" cy="27907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sz="1662">
              <a:latin typeface="Arial"/>
              <a:cs typeface="Arial"/>
            </a:endParaRPr>
          </a:p>
        </p:txBody>
      </p:sp>
      <p:sp>
        <p:nvSpPr>
          <p:cNvPr id="513055" name="Text Box 31"/>
          <p:cNvSpPr txBox="1">
            <a:spLocks noChangeArrowheads="1"/>
          </p:cNvSpPr>
          <p:nvPr/>
        </p:nvSpPr>
        <p:spPr bwMode="auto">
          <a:xfrm>
            <a:off x="1051343" y="4540739"/>
            <a:ext cx="790575" cy="3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846" b="1" i="1">
                <a:solidFill>
                  <a:srgbClr val="305274"/>
                </a:solidFill>
                <a:latin typeface="Arial"/>
                <a:cs typeface="Arial"/>
              </a:rPr>
              <a:t>K</a:t>
            </a:r>
            <a:r>
              <a:rPr lang="en-US" sz="1846" b="1">
                <a:solidFill>
                  <a:srgbClr val="305274"/>
                </a:solidFill>
                <a:latin typeface="Arial"/>
                <a:cs typeface="Arial"/>
              </a:rPr>
              <a:t>=0</a:t>
            </a:r>
          </a:p>
        </p:txBody>
      </p:sp>
      <p:sp>
        <p:nvSpPr>
          <p:cNvPr id="513056" name="Text Box 32"/>
          <p:cNvSpPr txBox="1">
            <a:spLocks noChangeArrowheads="1"/>
          </p:cNvSpPr>
          <p:nvPr/>
        </p:nvSpPr>
        <p:spPr bwMode="auto">
          <a:xfrm>
            <a:off x="3791442" y="3448462"/>
            <a:ext cx="1719384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60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lang="en-US" sz="1600" smtClean="0">
                <a:solidFill>
                  <a:srgbClr val="FF0000"/>
                </a:solidFill>
                <a:latin typeface="Arial"/>
                <a:cs typeface="Arial"/>
              </a:rPr>
              <a:t>hen </a:t>
            </a:r>
            <a:r>
              <a:rPr lang="en-US" sz="1600">
                <a:solidFill>
                  <a:srgbClr val="FF0000"/>
                </a:solidFill>
                <a:latin typeface="Arial"/>
                <a:cs typeface="Arial"/>
              </a:rPr>
              <a:t>greater </a:t>
            </a:r>
            <a:r>
              <a:rPr lang="en-US" sz="1600" i="1">
                <a:solidFill>
                  <a:srgbClr val="FF0000"/>
                </a:solidFill>
                <a:latin typeface="Arial"/>
                <a:cs typeface="Arial"/>
              </a:rPr>
              <a:t>K</a:t>
            </a:r>
            <a:r>
              <a:rPr lang="en-US" sz="1600">
                <a:solidFill>
                  <a:srgbClr val="FF0000"/>
                </a:solidFill>
                <a:latin typeface="Arial"/>
                <a:cs typeface="Arial"/>
              </a:rPr>
              <a:t>=1/4 poles </a:t>
            </a:r>
            <a:r>
              <a:rPr lang="en-US" sz="1600" dirty="0">
                <a:solidFill>
                  <a:srgbClr val="FF0000"/>
                </a:solidFill>
                <a:latin typeface="Arial"/>
                <a:cs typeface="Arial"/>
              </a:rPr>
              <a:t>turn imaginary</a:t>
            </a:r>
          </a:p>
        </p:txBody>
      </p:sp>
      <p:sp>
        <p:nvSpPr>
          <p:cNvPr id="513057" name="Text Box 33"/>
          <p:cNvSpPr txBox="1">
            <a:spLocks noChangeArrowheads="1"/>
          </p:cNvSpPr>
          <p:nvPr/>
        </p:nvSpPr>
        <p:spPr bwMode="auto">
          <a:xfrm>
            <a:off x="2895601" y="3198447"/>
            <a:ext cx="973138" cy="3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846" b="1" i="1">
                <a:solidFill>
                  <a:srgbClr val="305274"/>
                </a:solidFill>
                <a:latin typeface="Arial"/>
                <a:cs typeface="Arial"/>
              </a:rPr>
              <a:t>K</a:t>
            </a:r>
            <a:r>
              <a:rPr lang="en-US" sz="1846" b="1">
                <a:solidFill>
                  <a:srgbClr val="305274"/>
                </a:solidFill>
                <a:latin typeface="Arial"/>
                <a:cs typeface="Arial"/>
              </a:rPr>
              <a:t>=∞</a:t>
            </a:r>
          </a:p>
        </p:txBody>
      </p:sp>
      <p:sp>
        <p:nvSpPr>
          <p:cNvPr id="513058" name="Text Box 34"/>
          <p:cNvSpPr txBox="1">
            <a:spLocks noChangeArrowheads="1"/>
          </p:cNvSpPr>
          <p:nvPr/>
        </p:nvSpPr>
        <p:spPr bwMode="auto">
          <a:xfrm>
            <a:off x="2230438" y="5905012"/>
            <a:ext cx="973137" cy="32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1846" b="1" i="1">
                <a:solidFill>
                  <a:srgbClr val="305274"/>
                </a:solidFill>
                <a:latin typeface="Arial"/>
                <a:cs typeface="Arial"/>
              </a:rPr>
              <a:t>K</a:t>
            </a:r>
            <a:r>
              <a:rPr lang="en-US" sz="1846" b="1">
                <a:solidFill>
                  <a:srgbClr val="305274"/>
                </a:solidFill>
                <a:latin typeface="Arial"/>
                <a:cs typeface="Arial"/>
              </a:rPr>
              <a:t>=∞</a:t>
            </a:r>
          </a:p>
        </p:txBody>
      </p:sp>
      <p:grpSp>
        <p:nvGrpSpPr>
          <p:cNvPr id="4" name="Group 35"/>
          <p:cNvGrpSpPr>
            <a:grpSpLocks noChangeAspect="1"/>
          </p:cNvGrpSpPr>
          <p:nvPr/>
        </p:nvGrpSpPr>
        <p:grpSpPr bwMode="auto">
          <a:xfrm>
            <a:off x="5306039" y="3410928"/>
            <a:ext cx="204787" cy="190500"/>
            <a:chOff x="1069" y="3069"/>
            <a:chExt cx="159" cy="160"/>
          </a:xfrm>
        </p:grpSpPr>
        <p:sp>
          <p:nvSpPr>
            <p:cNvPr id="2074" name="Line 36"/>
            <p:cNvSpPr>
              <a:spLocks noChangeAspect="1" noChangeShapeType="1"/>
            </p:cNvSpPr>
            <p:nvPr/>
          </p:nvSpPr>
          <p:spPr bwMode="auto">
            <a:xfrm flipH="1">
              <a:off x="1069" y="3069"/>
              <a:ext cx="159" cy="159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 sz="1662">
                <a:latin typeface="Arial"/>
                <a:cs typeface="Arial"/>
              </a:endParaRPr>
            </a:p>
          </p:txBody>
        </p:sp>
        <p:sp>
          <p:nvSpPr>
            <p:cNvPr id="2075" name="Line 37"/>
            <p:cNvSpPr>
              <a:spLocks noChangeAspect="1" noChangeShapeType="1"/>
            </p:cNvSpPr>
            <p:nvPr/>
          </p:nvSpPr>
          <p:spPr bwMode="auto">
            <a:xfrm>
              <a:off x="1069" y="3070"/>
              <a:ext cx="159" cy="159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anchor="ctr"/>
            <a:lstStyle/>
            <a:p>
              <a:endParaRPr lang="en-US" sz="1662">
                <a:latin typeface="Arial"/>
                <a:cs typeface="Arial"/>
              </a:endParaRPr>
            </a:p>
          </p:txBody>
        </p:sp>
      </p:grpSp>
      <p:sp>
        <p:nvSpPr>
          <p:cNvPr id="285698" name="Rectangle 2"/>
          <p:cNvSpPr>
            <a:spLocks noChangeArrowheads="1"/>
          </p:cNvSpPr>
          <p:nvPr/>
        </p:nvSpPr>
        <p:spPr bwMode="auto">
          <a:xfrm>
            <a:off x="5445165" y="3337412"/>
            <a:ext cx="3698836" cy="285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9731" indent="-159731"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: P</a:t>
            </a:r>
            <a:r>
              <a:rPr lang="en-US" sz="2000" dirty="0" smtClean="0">
                <a:latin typeface="Arial"/>
                <a:cs typeface="Arial"/>
              </a:rPr>
              <a:t>oles </a:t>
            </a:r>
            <a:r>
              <a:rPr lang="en-US" sz="2000" dirty="0">
                <a:latin typeface="Arial"/>
                <a:cs typeface="Arial"/>
              </a:rPr>
              <a:t>of open-loop transfer function</a:t>
            </a:r>
          </a:p>
          <a:p>
            <a:pPr marL="159731" indent="-159731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  <a:p>
            <a:pPr marL="159731" indent="-159731"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Open loop poles at 0 and -1</a:t>
            </a:r>
          </a:p>
          <a:p>
            <a:pPr marL="159731" indent="-159731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In this case no zeros so paths end up at </a:t>
            </a:r>
            <a:r>
              <a:rPr lang="en-US" sz="2000" dirty="0" smtClean="0">
                <a:latin typeface="Arial"/>
                <a:cs typeface="Arial"/>
              </a:rPr>
              <a:t>+/-  </a:t>
            </a:r>
            <a:r>
              <a:rPr lang="en-US" sz="2000" dirty="0">
                <a:latin typeface="Arial"/>
                <a:cs typeface="Arial"/>
              </a:rPr>
              <a:t>infinity on imaginary axis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756263" y="16570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/>
                <a:cs typeface="Arial"/>
              </a:rPr>
              <a:t>Plotting a Root </a:t>
            </a:r>
            <a:r>
              <a:rPr lang="en-US" sz="2954" b="1">
                <a:latin typeface="Arial"/>
                <a:cs typeface="Arial"/>
              </a:rPr>
              <a:t>Locus </a:t>
            </a:r>
            <a:r>
              <a:rPr lang="en-US" sz="2954" b="1" smtClean="0">
                <a:latin typeface="Arial"/>
                <a:cs typeface="Arial"/>
              </a:rPr>
              <a:t>by-hand example</a:t>
            </a:r>
            <a:endParaRPr lang="en-US" sz="2954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8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9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9" presetClass="entr" presetSubtype="1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9" dur="500"/>
                                        <p:tgtEl>
                                          <p:spTgt spid="51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2" dur="500"/>
                                        <p:tgtEl>
                                          <p:spTgt spid="51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51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9" dur="500"/>
                                        <p:tgtEl>
                                          <p:spTgt spid="51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51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51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0" dur="500"/>
                                        <p:tgtEl>
                                          <p:spTgt spid="51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51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7" dur="500"/>
                                        <p:tgtEl>
                                          <p:spTgt spid="51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90" dur="500"/>
                                        <p:tgtEl>
                                          <p:spTgt spid="51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130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13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1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13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13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039" grpId="0" animBg="1"/>
      <p:bldP spid="513041" grpId="0" animBg="1"/>
      <p:bldP spid="513042" grpId="0" animBg="1"/>
      <p:bldP spid="513045" grpId="0" animBg="1"/>
      <p:bldP spid="513046" grpId="0" animBg="1"/>
      <p:bldP spid="513047" grpId="0" animBg="1"/>
      <p:bldP spid="513048" grpId="0" animBg="1"/>
      <p:bldP spid="513049" grpId="0" animBg="1"/>
      <p:bldP spid="513050" grpId="0" animBg="1"/>
      <p:bldP spid="513051" grpId="0" animBg="1"/>
      <p:bldP spid="513053" grpId="0" build="p"/>
      <p:bldP spid="513054" grpId="0" animBg="1"/>
      <p:bldP spid="513055" grpId="0" build="p"/>
      <p:bldP spid="513056" grpId="0"/>
      <p:bldP spid="513057" grpId="0" build="p"/>
      <p:bldP spid="513058" grpId="0" build="p"/>
      <p:bldP spid="285698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" y="3251420"/>
            <a:ext cx="8951914" cy="264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By inspection of the open-loop transfer function we see that </a:t>
            </a:r>
            <a:r>
              <a:rPr lang="en-US" sz="2000" dirty="0" smtClean="0">
                <a:latin typeface="Arial"/>
                <a:cs typeface="Arial"/>
              </a:rPr>
              <a:t>when </a:t>
            </a:r>
            <a:r>
              <a:rPr lang="en-US" sz="2000" dirty="0">
                <a:latin typeface="Arial"/>
                <a:cs typeface="Arial"/>
              </a:rPr>
              <a:t>the gain k = 0 there are </a:t>
            </a:r>
            <a:r>
              <a:rPr lang="en-US" sz="2000" dirty="0" smtClean="0">
                <a:latin typeface="Arial"/>
                <a:cs typeface="Arial"/>
              </a:rPr>
              <a:t>4 closed-loop </a:t>
            </a:r>
            <a:r>
              <a:rPr lang="en-US" sz="2000" dirty="0">
                <a:latin typeface="Arial"/>
                <a:cs typeface="Arial"/>
              </a:rPr>
              <a:t>poles </a:t>
            </a:r>
            <a:r>
              <a:rPr lang="en-US" sz="2000" dirty="0" smtClean="0">
                <a:latin typeface="Arial"/>
                <a:cs typeface="Arial"/>
              </a:rPr>
              <a:t>at:</a:t>
            </a:r>
            <a:endParaRPr lang="en-US" sz="2000" dirty="0">
              <a:latin typeface="Arial"/>
              <a:cs typeface="Arial"/>
            </a:endParaRP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s </a:t>
            </a:r>
            <a:r>
              <a:rPr lang="en-US" sz="2000" dirty="0">
                <a:latin typeface="Arial"/>
                <a:cs typeface="Arial"/>
              </a:rPr>
              <a:t>= 0, s = -5, s = -15 &amp; s = -20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Similarly </a:t>
            </a:r>
            <a:r>
              <a:rPr lang="en-US" sz="2000" dirty="0" smtClean="0">
                <a:latin typeface="Arial"/>
                <a:cs typeface="Arial"/>
              </a:rPr>
              <a:t>there </a:t>
            </a:r>
            <a:r>
              <a:rPr lang="en-US" sz="2000" dirty="0">
                <a:latin typeface="Arial"/>
                <a:cs typeface="Arial"/>
              </a:rPr>
              <a:t>is a closed-loop zeros at</a:t>
            </a: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s = -7</a:t>
            </a: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Since there must be 3 zeros in total the other two zeros must be at s = ∞ </a:t>
            </a:r>
          </a:p>
          <a:p>
            <a:pPr marL="316531" indent="-316531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9766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latin typeface="Arial"/>
                <a:cs typeface="Arial"/>
              </a:rPr>
              <a:t>Example: Examining </a:t>
            </a:r>
            <a:r>
              <a:rPr lang="en-US" sz="2954" b="1" dirty="0">
                <a:latin typeface="Arial"/>
                <a:cs typeface="Arial"/>
              </a:rPr>
              <a:t>some root locus plots</a:t>
            </a:r>
            <a:endParaRPr lang="en-US" sz="2954" b="1" dirty="0">
              <a:latin typeface="Arial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92086" y="790893"/>
            <a:ext cx="8951914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Consider the open loop transfer </a:t>
            </a:r>
            <a:r>
              <a:rPr lang="en-US" sz="2000" dirty="0" smtClean="0">
                <a:latin typeface="Arial"/>
                <a:cs typeface="Arial"/>
              </a:rPr>
              <a:t>function</a:t>
            </a:r>
            <a:endParaRPr lang="en-US" sz="2000" dirty="0" smtClean="0"/>
          </a:p>
          <a:p>
            <a:pPr marL="316531" indent="-316531">
              <a:buFont typeface="Arial"/>
              <a:buChar char="•"/>
            </a:pPr>
            <a:endParaRPr lang="en-US" sz="2000" dirty="0" smtClean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284879"/>
              </p:ext>
            </p:extLst>
          </p:nvPr>
        </p:nvGraphicFramePr>
        <p:xfrm>
          <a:off x="1648011" y="1567621"/>
          <a:ext cx="3974123" cy="981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34" name="Equation" r:id="rId3" imgW="1892300" imgH="508000" progId="Equation.DSMT4">
                  <p:embed/>
                </p:oleObj>
              </mc:Choice>
              <mc:Fallback>
                <p:oleObj name="Equation" r:id="rId3" imgW="18923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8011" y="1567621"/>
                        <a:ext cx="3974123" cy="981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63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2715583"/>
            <a:ext cx="4440048" cy="27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Now look </a:t>
            </a:r>
            <a:r>
              <a:rPr lang="en-US" sz="2000" dirty="0">
                <a:latin typeface="Arial"/>
                <a:cs typeface="Arial"/>
              </a:rPr>
              <a:t>at root locus plot using </a:t>
            </a:r>
            <a:r>
              <a:rPr lang="en-US" sz="2000" dirty="0" smtClean="0">
                <a:latin typeface="Arial"/>
                <a:cs typeface="Arial"/>
              </a:rPr>
              <a:t>Matlab</a:t>
            </a:r>
            <a:endParaRPr lang="en-US" sz="2000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68171"/>
            <a:ext cx="6260123" cy="264941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69766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/>
                <a:cs typeface="Arial"/>
              </a:rPr>
              <a:t>Examining some root locus plots</a:t>
            </a:r>
            <a:endParaRPr lang="en-US" sz="2954" b="1" dirty="0">
              <a:latin typeface="Arial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695143"/>
            <a:ext cx="8951914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Consider the open loop </a:t>
            </a:r>
            <a:r>
              <a:rPr lang="en-US" sz="2000">
                <a:latin typeface="Arial"/>
                <a:cs typeface="Arial"/>
              </a:rPr>
              <a:t>transfer </a:t>
            </a:r>
            <a:r>
              <a:rPr lang="en-US" sz="2000" smtClean="0">
                <a:latin typeface="Arial"/>
                <a:cs typeface="Arial"/>
              </a:rPr>
              <a:t>function</a:t>
            </a:r>
            <a:endParaRPr lang="en-US" sz="2000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467502"/>
              </p:ext>
            </p:extLst>
          </p:nvPr>
        </p:nvGraphicFramePr>
        <p:xfrm>
          <a:off x="192086" y="1368507"/>
          <a:ext cx="3974123" cy="981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69" name="Equation" r:id="rId4" imgW="1892300" imgH="508000" progId="Equation.DSMT4">
                  <p:embed/>
                </p:oleObj>
              </mc:Choice>
              <mc:Fallback>
                <p:oleObj name="Equation" r:id="rId4" imgW="18923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6" y="1368507"/>
                        <a:ext cx="3974123" cy="981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462" y="1955800"/>
            <a:ext cx="4818229" cy="3838754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4355729" y="1492413"/>
            <a:ext cx="4348004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This </a:t>
            </a:r>
            <a:r>
              <a:rPr lang="en-US" sz="2000" dirty="0" smtClean="0">
                <a:latin typeface="Arial"/>
                <a:cs typeface="Arial"/>
              </a:rPr>
              <a:t>leads to the </a:t>
            </a:r>
            <a:r>
              <a:rPr lang="en-US" sz="2000" dirty="0">
                <a:latin typeface="Arial"/>
                <a:cs typeface="Arial"/>
              </a:rPr>
              <a:t>following plot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215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21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101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  <p:bldP spid="6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24685" y="1960367"/>
            <a:ext cx="3432915" cy="284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As expected poles </a:t>
            </a:r>
            <a:r>
              <a:rPr lang="en-US" sz="2000" dirty="0" smtClean="0">
                <a:latin typeface="Arial"/>
                <a:cs typeface="Arial"/>
              </a:rPr>
              <a:t>on the root locus plot when the gain is zero start at the open loop poles of the system:</a:t>
            </a:r>
            <a:endParaRPr lang="en-US" sz="2000" dirty="0">
              <a:latin typeface="Arial"/>
              <a:cs typeface="Arial"/>
            </a:endParaRP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 s = </a:t>
            </a:r>
            <a:r>
              <a:rPr lang="en-US" sz="2000" dirty="0" smtClean="0">
                <a:latin typeface="Arial"/>
                <a:cs typeface="Arial"/>
              </a:rPr>
              <a:t>0</a:t>
            </a: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s </a:t>
            </a:r>
            <a:r>
              <a:rPr lang="en-US" sz="2000" dirty="0">
                <a:latin typeface="Arial"/>
                <a:cs typeface="Arial"/>
              </a:rPr>
              <a:t>= -</a:t>
            </a:r>
            <a:r>
              <a:rPr lang="en-US" sz="2000" dirty="0" smtClean="0">
                <a:latin typeface="Arial"/>
                <a:cs typeface="Arial"/>
              </a:rPr>
              <a:t>5</a:t>
            </a: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s </a:t>
            </a:r>
            <a:r>
              <a:rPr lang="en-US" sz="2000" dirty="0">
                <a:latin typeface="Arial"/>
                <a:cs typeface="Arial"/>
              </a:rPr>
              <a:t>= -15 </a:t>
            </a: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s </a:t>
            </a:r>
            <a:r>
              <a:rPr lang="en-US" sz="2000" dirty="0">
                <a:latin typeface="Arial"/>
                <a:cs typeface="Arial"/>
              </a:rPr>
              <a:t>= -20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356" y="1972571"/>
            <a:ext cx="4957644" cy="378476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9766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/>
                <a:cs typeface="Arial"/>
              </a:rPr>
              <a:t>Examining some root locus plots</a:t>
            </a:r>
            <a:endParaRPr lang="en-US" sz="2954" b="1" dirty="0">
              <a:latin typeface="Arial" charset="0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86920"/>
              </p:ext>
            </p:extLst>
          </p:nvPr>
        </p:nvGraphicFramePr>
        <p:xfrm>
          <a:off x="5167921" y="631588"/>
          <a:ext cx="3974123" cy="981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06" name="Equation" r:id="rId4" imgW="1892300" imgH="508000" progId="Equation.DSMT4">
                  <p:embed/>
                </p:oleObj>
              </mc:Choice>
              <mc:Fallback>
                <p:oleObj name="Equation" r:id="rId4" imgW="18923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921" y="631588"/>
                        <a:ext cx="3974123" cy="981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869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33078" indent="-243492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73966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63553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753139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42725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532312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921898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311484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24987" y="3384642"/>
            <a:ext cx="9045526" cy="154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45" dirty="0">
                <a:latin typeface="Arial"/>
                <a:cs typeface="Arial"/>
              </a:rPr>
              <a:t>Often need to </a:t>
            </a:r>
            <a:r>
              <a:rPr lang="en-US" sz="2045" dirty="0" smtClean="0">
                <a:latin typeface="Arial"/>
                <a:cs typeface="Arial"/>
              </a:rPr>
              <a:t>design controller </a:t>
            </a:r>
            <a:r>
              <a:rPr lang="en-US" sz="2045" dirty="0">
                <a:latin typeface="Arial"/>
                <a:cs typeface="Arial"/>
              </a:rPr>
              <a:t>C(s) to improve system </a:t>
            </a:r>
            <a:r>
              <a:rPr lang="en-US" sz="2045" dirty="0" smtClean="0">
                <a:latin typeface="Arial"/>
                <a:cs typeface="Arial"/>
              </a:rPr>
              <a:t>performance/stability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45" dirty="0">
                <a:latin typeface="Arial"/>
                <a:cs typeface="Arial"/>
              </a:rPr>
              <a:t>P</a:t>
            </a:r>
            <a:r>
              <a:rPr lang="en-US" sz="2045" dirty="0" smtClean="0">
                <a:latin typeface="Arial"/>
                <a:cs typeface="Arial"/>
              </a:rPr>
              <a:t>oles </a:t>
            </a:r>
            <a:r>
              <a:rPr lang="en-US" sz="2045" dirty="0">
                <a:latin typeface="Arial"/>
                <a:cs typeface="Arial"/>
              </a:rPr>
              <a:t>of system need to be </a:t>
            </a:r>
            <a:r>
              <a:rPr lang="en-US" sz="2045" dirty="0" smtClean="0">
                <a:latin typeface="Arial"/>
                <a:cs typeface="Arial"/>
              </a:rPr>
              <a:t>stable and located </a:t>
            </a:r>
            <a:r>
              <a:rPr lang="en-US" sz="2045" dirty="0">
                <a:latin typeface="Arial"/>
                <a:cs typeface="Arial"/>
              </a:rPr>
              <a:t>appropriately</a:t>
            </a:r>
            <a:r>
              <a:rPr lang="en-US" sz="2045" dirty="0" smtClean="0">
                <a:latin typeface="Arial"/>
                <a:cs typeface="Arial"/>
              </a:rPr>
              <a:t>!</a:t>
            </a:r>
            <a:endParaRPr lang="en-US" sz="2045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045" dirty="0" smtClean="0">
                <a:latin typeface="Arial"/>
                <a:cs typeface="Arial"/>
              </a:rPr>
              <a:t>The </a:t>
            </a:r>
            <a:r>
              <a:rPr lang="en-US" sz="2045" dirty="0">
                <a:latin typeface="Arial"/>
                <a:cs typeface="Arial"/>
              </a:rPr>
              <a:t>closed-loop transfer function of the basic feedback system above is:</a:t>
            </a: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223730"/>
              </p:ext>
            </p:extLst>
          </p:nvPr>
        </p:nvGraphicFramePr>
        <p:xfrm>
          <a:off x="2665648" y="4734115"/>
          <a:ext cx="3887552" cy="79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97" name="Equation" r:id="rId3" imgW="2006600" imgH="444500" progId="Equation.3">
                  <p:embed/>
                </p:oleObj>
              </mc:Choice>
              <mc:Fallback>
                <p:oleObj name="Equation" r:id="rId3" imgW="20066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5648" y="4734115"/>
                        <a:ext cx="3887552" cy="795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86694" y="5744202"/>
            <a:ext cx="9143999" cy="553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r>
              <a:rPr lang="en-US" sz="2045" dirty="0">
                <a:latin typeface="Arial"/>
                <a:cs typeface="Arial"/>
              </a:rPr>
              <a:t>The characteristic equation, whose roots are the poles of this transfer function, </a:t>
            </a:r>
            <a:r>
              <a:rPr lang="en-US" sz="2045" dirty="0" smtClean="0">
                <a:latin typeface="Arial"/>
                <a:cs typeface="Arial"/>
              </a:rPr>
              <a:t>is therefore:</a:t>
            </a:r>
            <a:endParaRPr lang="en-US" sz="2045" dirty="0">
              <a:latin typeface="Arial"/>
              <a:cs typeface="Arial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592069"/>
              </p:ext>
            </p:extLst>
          </p:nvPr>
        </p:nvGraphicFramePr>
        <p:xfrm>
          <a:off x="3356635" y="6298416"/>
          <a:ext cx="2582233" cy="363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598" name="Equation" r:id="rId5" imgW="1333500" imgH="203200" progId="Equation.3">
                  <p:embed/>
                </p:oleObj>
              </mc:Choice>
              <mc:Fallback>
                <p:oleObj name="Equation" r:id="rId5" imgW="1333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6635" y="6298416"/>
                        <a:ext cx="2582233" cy="363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 descr="GenericController (3)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37" y="870363"/>
            <a:ext cx="6767125" cy="2265778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141650" y="0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Meaning of Root Locus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186694" y="542818"/>
            <a:ext cx="7842261" cy="40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45" dirty="0">
                <a:latin typeface="Arial"/>
                <a:cs typeface="Arial"/>
              </a:rPr>
              <a:t>Consider the simple </a:t>
            </a:r>
            <a:r>
              <a:rPr lang="en-US" sz="2045" dirty="0" smtClean="0">
                <a:latin typeface="Arial"/>
                <a:cs typeface="Arial"/>
              </a:rPr>
              <a:t>controller system where C(s) is a controller</a:t>
            </a:r>
            <a:endParaRPr lang="en-US" sz="204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8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  <p:bldP spid="10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" y="823351"/>
            <a:ext cx="3090332" cy="454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As expected </a:t>
            </a:r>
            <a:r>
              <a:rPr lang="en-US" sz="2000" dirty="0" smtClean="0">
                <a:latin typeface="Arial"/>
                <a:cs typeface="Arial"/>
              </a:rPr>
              <a:t>a pole on </a:t>
            </a:r>
            <a:r>
              <a:rPr lang="en-US" sz="2000" dirty="0">
                <a:latin typeface="Arial"/>
                <a:cs typeface="Arial"/>
              </a:rPr>
              <a:t>the root locus plot when the gain is zero </a:t>
            </a:r>
            <a:r>
              <a:rPr lang="en-US" sz="2000" dirty="0" smtClean="0">
                <a:latin typeface="Arial"/>
                <a:cs typeface="Arial"/>
              </a:rPr>
              <a:t>ends at </a:t>
            </a:r>
            <a:r>
              <a:rPr lang="en-US" sz="2000" dirty="0">
                <a:latin typeface="Arial"/>
                <a:cs typeface="Arial"/>
              </a:rPr>
              <a:t>the open loop </a:t>
            </a:r>
            <a:r>
              <a:rPr lang="en-US" sz="2000" dirty="0" smtClean="0">
                <a:latin typeface="Arial"/>
                <a:cs typeface="Arial"/>
              </a:rPr>
              <a:t>zero of </a:t>
            </a:r>
            <a:r>
              <a:rPr lang="en-US" sz="2000" dirty="0">
                <a:latin typeface="Arial"/>
                <a:cs typeface="Arial"/>
              </a:rPr>
              <a:t>the system:</a:t>
            </a: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s </a:t>
            </a:r>
            <a:r>
              <a:rPr lang="en-US" sz="2000" dirty="0">
                <a:latin typeface="Arial"/>
                <a:cs typeface="Arial"/>
              </a:rPr>
              <a:t>= -</a:t>
            </a:r>
            <a:r>
              <a:rPr lang="en-US" sz="2000" dirty="0" smtClean="0">
                <a:latin typeface="Arial"/>
                <a:cs typeface="Arial"/>
              </a:rPr>
              <a:t>7</a:t>
            </a:r>
            <a:endParaRPr lang="en-US" sz="2000" dirty="0">
              <a:latin typeface="Arial"/>
              <a:cs typeface="Arial"/>
            </a:endParaRPr>
          </a:p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And two </a:t>
            </a:r>
            <a:r>
              <a:rPr lang="en-US" sz="2000" dirty="0" smtClean="0">
                <a:latin typeface="Arial"/>
                <a:cs typeface="Arial"/>
              </a:rPr>
              <a:t>go off to infinity</a:t>
            </a:r>
            <a:endParaRPr lang="en-US" sz="2000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77670" y="1688627"/>
            <a:ext cx="1377300" cy="348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2" dirty="0">
                <a:solidFill>
                  <a:srgbClr val="FF0000"/>
                </a:solidFill>
                <a:latin typeface="Arial"/>
                <a:cs typeface="Arial"/>
              </a:rPr>
              <a:t>Off to infinity</a:t>
            </a:r>
            <a:endParaRPr lang="en-US" sz="1662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37391" y="5713632"/>
            <a:ext cx="1377300" cy="348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2" dirty="0">
                <a:solidFill>
                  <a:srgbClr val="FF0000"/>
                </a:solidFill>
                <a:latin typeface="Arial"/>
                <a:cs typeface="Arial"/>
              </a:rPr>
              <a:t>Off to infinity</a:t>
            </a:r>
            <a:endParaRPr lang="en-US" sz="1662" dirty="0">
              <a:solidFill>
                <a:srgbClr val="FF0000"/>
              </a:solidFill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2848"/>
              </p:ext>
            </p:extLst>
          </p:nvPr>
        </p:nvGraphicFramePr>
        <p:xfrm>
          <a:off x="5167921" y="631588"/>
          <a:ext cx="3974123" cy="981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682" name="Equation" r:id="rId3" imgW="1892300" imgH="508000" progId="Equation.DSMT4">
                  <p:embed/>
                </p:oleObj>
              </mc:Choice>
              <mc:Fallback>
                <p:oleObj name="Equation" r:id="rId3" imgW="18923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921" y="631588"/>
                        <a:ext cx="3974123" cy="981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869766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/>
                <a:cs typeface="Arial"/>
              </a:rPr>
              <a:t>Examining some root locus plots</a:t>
            </a:r>
            <a:endParaRPr lang="en-US" sz="2954" b="1" dirty="0"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462" y="1955800"/>
            <a:ext cx="4818229" cy="38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5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2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" y="1084172"/>
            <a:ext cx="4783013" cy="54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16531" indent="-316531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We can </a:t>
            </a:r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witch</a:t>
            </a:r>
            <a:r>
              <a:rPr lang="en-US" sz="2215" dirty="0" smtClean="0">
                <a:latin typeface="Arial"/>
                <a:cs typeface="Arial"/>
              </a:rPr>
              <a:t> </a:t>
            </a:r>
            <a:r>
              <a:rPr lang="en-US" sz="2215" dirty="0">
                <a:latin typeface="Arial"/>
                <a:cs typeface="Arial"/>
              </a:rPr>
              <a:t>on </a:t>
            </a:r>
            <a:r>
              <a:rPr lang="en-US" sz="2215" dirty="0" smtClean="0">
                <a:latin typeface="Arial"/>
                <a:cs typeface="Arial"/>
              </a:rPr>
              <a:t>a grid to </a:t>
            </a:r>
            <a:r>
              <a:rPr lang="en-US" sz="2215" dirty="0">
                <a:latin typeface="Arial"/>
                <a:cs typeface="Arial"/>
              </a:rPr>
              <a:t>examine damping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215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215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180" y="1928289"/>
            <a:ext cx="5025819" cy="378671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69766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/>
                <a:cs typeface="Arial"/>
              </a:rPr>
              <a:t>Examining some root locus plots</a:t>
            </a:r>
            <a:endParaRPr lang="en-US" sz="2954" b="1" dirty="0">
              <a:latin typeface="Arial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86920"/>
              </p:ext>
            </p:extLst>
          </p:nvPr>
        </p:nvGraphicFramePr>
        <p:xfrm>
          <a:off x="5167921" y="631588"/>
          <a:ext cx="3974123" cy="981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0" name="Equation" r:id="rId4" imgW="1892300" imgH="508000" progId="Equation.DSMT4">
                  <p:embed/>
                </p:oleObj>
              </mc:Choice>
              <mc:Fallback>
                <p:oleObj name="Equation" r:id="rId4" imgW="18923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921" y="631588"/>
                        <a:ext cx="3974123" cy="981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32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" y="1093674"/>
            <a:ext cx="2768599" cy="164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sz="2000" dirty="0">
                <a:latin typeface="Arial"/>
                <a:cs typeface="Arial"/>
              </a:rPr>
              <a:t>This </a:t>
            </a:r>
            <a:r>
              <a:rPr lang="en-US" sz="2000" dirty="0" smtClean="0">
                <a:latin typeface="Arial"/>
                <a:cs typeface="Arial"/>
              </a:rPr>
              <a:t>gives lines </a:t>
            </a:r>
            <a:r>
              <a:rPr lang="en-US" sz="2000" dirty="0">
                <a:latin typeface="Arial"/>
                <a:cs typeface="Arial"/>
              </a:rPr>
              <a:t>from </a:t>
            </a:r>
            <a:r>
              <a:rPr lang="en-US" sz="2000">
                <a:latin typeface="Arial"/>
                <a:cs typeface="Arial"/>
              </a:rPr>
              <a:t>origin </a:t>
            </a:r>
            <a:r>
              <a:rPr lang="en-US" sz="2000" smtClean="0">
                <a:latin typeface="Arial"/>
                <a:cs typeface="Arial"/>
              </a:rPr>
              <a:t>that represent </a:t>
            </a:r>
            <a:r>
              <a:rPr lang="en-US" sz="2000" dirty="0">
                <a:latin typeface="Arial"/>
                <a:cs typeface="Arial"/>
              </a:rPr>
              <a:t>constant damping ratio</a:t>
            </a: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040" y="2031697"/>
            <a:ext cx="5802923" cy="444304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" y="1749335"/>
            <a:ext cx="31313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80000"/>
              </a:lnSpc>
              <a:spcBef>
                <a:spcPct val="50000"/>
              </a:spcBef>
            </a:pPr>
            <a:endParaRPr lang="en-US" sz="2000" dirty="0">
              <a:latin typeface="Arial"/>
              <a:cs typeface="Arial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56016" y="2552434"/>
            <a:ext cx="2882381" cy="11094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-1" y="3561060"/>
            <a:ext cx="31313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For systems that approximate 2</a:t>
            </a:r>
            <a:r>
              <a:rPr lang="en-US" sz="2000" baseline="30000" dirty="0">
                <a:latin typeface="Arial"/>
                <a:cs typeface="Arial"/>
              </a:rPr>
              <a:t>nd</a:t>
            </a:r>
            <a:r>
              <a:rPr lang="en-US" sz="2000" dirty="0">
                <a:latin typeface="Arial"/>
                <a:cs typeface="Arial"/>
              </a:rPr>
              <a:t> order systems, damping </a:t>
            </a:r>
            <a:r>
              <a:rPr lang="en-US" sz="2000" dirty="0" smtClean="0">
                <a:latin typeface="Arial"/>
                <a:cs typeface="Arial"/>
              </a:rPr>
              <a:t>ratio </a:t>
            </a:r>
            <a:r>
              <a:rPr lang="en-US" sz="2000" dirty="0">
                <a:latin typeface="Arial"/>
                <a:cs typeface="Arial"/>
              </a:rPr>
              <a:t>and natural </a:t>
            </a:r>
            <a:r>
              <a:rPr lang="en-US" sz="2000" dirty="0" smtClean="0">
                <a:latin typeface="Arial"/>
                <a:cs typeface="Arial"/>
              </a:rPr>
              <a:t>frequency </a:t>
            </a:r>
            <a:r>
              <a:rPr lang="en-US" sz="2000" dirty="0">
                <a:latin typeface="Arial"/>
                <a:cs typeface="Arial"/>
              </a:rPr>
              <a:t>can be directly read from root-locus plots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69766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/>
                <a:cs typeface="Arial"/>
              </a:rPr>
              <a:t>Examining some root locus plots</a:t>
            </a:r>
            <a:endParaRPr lang="en-US" sz="2954" b="1" dirty="0">
              <a:latin typeface="Arial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457011"/>
              </p:ext>
            </p:extLst>
          </p:nvPr>
        </p:nvGraphicFramePr>
        <p:xfrm>
          <a:off x="5167921" y="631588"/>
          <a:ext cx="3974123" cy="981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754" name="Equation" r:id="rId4" imgW="1892300" imgH="508000" progId="Equation.DSMT4">
                  <p:embed/>
                </p:oleObj>
              </mc:Choice>
              <mc:Fallback>
                <p:oleObj name="Equation" r:id="rId4" imgW="18923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921" y="631588"/>
                        <a:ext cx="3974123" cy="981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608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772141"/>
            <a:ext cx="7239000" cy="2930769"/>
          </a:xfrm>
        </p:spPr>
        <p:txBody>
          <a:bodyPr>
            <a:normAutofit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Engineering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i="1" dirty="0">
                <a:solidFill>
                  <a:srgbClr val="FF3300"/>
                </a:solidFill>
              </a:rPr>
              <a:t/>
            </a:r>
            <a:br>
              <a:rPr lang="en-GB" sz="3323" i="1" dirty="0">
                <a:solidFill>
                  <a:srgbClr val="FF3300"/>
                </a:solidFill>
              </a:rPr>
            </a:br>
            <a:r>
              <a:rPr lang="en-GB" sz="3323" dirty="0"/>
              <a:t>Lecture </a:t>
            </a:r>
            <a:r>
              <a:rPr lang="en-GB" sz="3323" dirty="0" smtClean="0"/>
              <a:t>10</a:t>
            </a: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US" sz="3323" dirty="0"/>
              <a:t>Root locus of </a:t>
            </a:r>
            <a:r>
              <a:rPr lang="en-GB" sz="3323" dirty="0"/>
              <a:t>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146488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896736"/>
            <a:ext cx="2133600" cy="3370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85817" indent="-263776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55103" indent="-211021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77145" indent="-211021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899186" indent="-211021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19663" y="-11368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Rod inverted pendulum</a:t>
            </a:r>
          </a:p>
        </p:txBody>
      </p:sp>
      <p:sp>
        <p:nvSpPr>
          <p:cNvPr id="9" name="Rectangle 8"/>
          <p:cNvSpPr/>
          <p:nvPr/>
        </p:nvSpPr>
        <p:spPr>
          <a:xfrm>
            <a:off x="1" y="1301586"/>
            <a:ext cx="5578205" cy="312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latin typeface="Arial"/>
                <a:cs typeface="Arial"/>
              </a:rPr>
              <a:t>For an inverted rod pendulum where</a:t>
            </a:r>
          </a:p>
          <a:p>
            <a:pPr algn="l"/>
            <a:endParaRPr lang="en-US" sz="1846" dirty="0">
              <a:latin typeface="Arial"/>
              <a:cs typeface="Arial"/>
            </a:endParaRPr>
          </a:p>
          <a:p>
            <a:pPr marL="263776" indent="-263776">
              <a:buFont typeface="Arial"/>
              <a:buChar char="•"/>
            </a:pPr>
            <a:r>
              <a:rPr lang="en-US" sz="1846" dirty="0">
                <a:latin typeface="Arial"/>
                <a:cs typeface="Arial"/>
              </a:rPr>
              <a:t>The angle to the vertical is denoted by </a:t>
            </a:r>
            <a:r>
              <a:rPr lang="en-US" sz="1846" dirty="0" err="1">
                <a:latin typeface="Arial"/>
                <a:cs typeface="Arial"/>
              </a:rPr>
              <a:t>θ</a:t>
            </a:r>
            <a:endParaRPr lang="en-US" sz="1846" dirty="0">
              <a:latin typeface="Arial"/>
              <a:cs typeface="Arial"/>
            </a:endParaRPr>
          </a:p>
          <a:p>
            <a:pPr marL="263776" indent="-263776">
              <a:buFont typeface="Arial"/>
              <a:buChar char="•"/>
            </a:pPr>
            <a:r>
              <a:rPr lang="en-US" sz="1846" dirty="0">
                <a:latin typeface="Arial"/>
                <a:cs typeface="Arial"/>
              </a:rPr>
              <a:t>The coefficient of viciously is denoted by μ</a:t>
            </a:r>
            <a:endParaRPr lang="en-GB" sz="1846" dirty="0">
              <a:latin typeface="Arial"/>
              <a:cs typeface="Arial"/>
            </a:endParaRPr>
          </a:p>
          <a:p>
            <a:pPr marL="263776" indent="-263776">
              <a:buFont typeface="Arial"/>
              <a:buChar char="•"/>
            </a:pPr>
            <a:r>
              <a:rPr lang="en-GB" sz="1846" dirty="0">
                <a:latin typeface="Arial"/>
                <a:cs typeface="Arial"/>
              </a:rPr>
              <a:t>The mass of the pendulum is denoted by m</a:t>
            </a:r>
          </a:p>
          <a:p>
            <a:pPr marL="263776" indent="-263776">
              <a:buFont typeface="Arial"/>
              <a:buChar char="•"/>
            </a:pPr>
            <a:r>
              <a:rPr lang="en-US" sz="1846" dirty="0">
                <a:latin typeface="Arial"/>
                <a:cs typeface="Arial"/>
              </a:rPr>
              <a:t>The moment of inertial of the rod about the center of mass is denoted by I</a:t>
            </a:r>
            <a:endParaRPr lang="en-GB" sz="1846" dirty="0">
              <a:latin typeface="Arial"/>
              <a:cs typeface="Arial"/>
            </a:endParaRPr>
          </a:p>
          <a:p>
            <a:pPr marL="263776" indent="-263776">
              <a:buFont typeface="Arial"/>
              <a:buChar char="•"/>
            </a:pPr>
            <a:r>
              <a:rPr lang="en-GB" sz="1846" dirty="0">
                <a:latin typeface="Arial"/>
                <a:cs typeface="Arial"/>
              </a:rPr>
              <a:t>The length to the centre of mass is denoted by </a:t>
            </a:r>
            <a:r>
              <a:rPr lang="en-GB" sz="1846" i="1" dirty="0">
                <a:latin typeface="Arial"/>
                <a:cs typeface="Arial"/>
              </a:rPr>
              <a:t>l</a:t>
            </a:r>
          </a:p>
          <a:p>
            <a:pPr marL="263776" indent="-263776">
              <a:buFont typeface="Arial"/>
              <a:buChar char="•"/>
            </a:pPr>
            <a:r>
              <a:rPr lang="en-GB" sz="1846" dirty="0">
                <a:latin typeface="Arial"/>
                <a:cs typeface="Arial"/>
              </a:rPr>
              <a:t>The velocity of the pivot is given by V</a:t>
            </a:r>
            <a:r>
              <a:rPr lang="en-GB" sz="1846" baseline="-25000" dirty="0">
                <a:latin typeface="Arial"/>
                <a:cs typeface="Arial"/>
              </a:rPr>
              <a:t>p</a:t>
            </a:r>
          </a:p>
          <a:p>
            <a:pPr marL="263776" indent="-263776">
              <a:buFont typeface="Arial"/>
              <a:buChar char="•"/>
            </a:pPr>
            <a:endParaRPr lang="en-GB" sz="1846" dirty="0">
              <a:latin typeface="Arial"/>
              <a:cs typeface="Arial"/>
            </a:endParaRPr>
          </a:p>
          <a:p>
            <a:pPr marL="263776" indent="-263776">
              <a:buFont typeface="Arial"/>
              <a:buChar char="•"/>
            </a:pPr>
            <a:endParaRPr lang="en-GB" sz="1846" baseline="-25000" dirty="0">
              <a:latin typeface="Arial"/>
              <a:cs typeface="Arial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119696"/>
              </p:ext>
            </p:extLst>
          </p:nvPr>
        </p:nvGraphicFramePr>
        <p:xfrm>
          <a:off x="244761" y="5565302"/>
          <a:ext cx="4986703" cy="901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Equation" r:id="rId3" imgW="2387600" imgH="431800" progId="Equation.3">
                  <p:embed/>
                </p:oleObj>
              </mc:Choice>
              <mc:Fallback>
                <p:oleObj name="Equation" r:id="rId3" imgW="2387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761" y="5565302"/>
                        <a:ext cx="4986703" cy="901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043771" y="1006622"/>
            <a:ext cx="3152460" cy="3705573"/>
            <a:chOff x="3547437" y="835025"/>
            <a:chExt cx="3415165" cy="4014371"/>
          </a:xfrm>
        </p:grpSpPr>
        <p:sp>
          <p:nvSpPr>
            <p:cNvPr id="11" name="Rectangle 10"/>
            <p:cNvSpPr/>
            <p:nvPr/>
          </p:nvSpPr>
          <p:spPr>
            <a:xfrm>
              <a:off x="3547437" y="3854236"/>
              <a:ext cx="2036492" cy="667872"/>
            </a:xfrm>
            <a:prstGeom prst="rect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2" name="Oval 11"/>
            <p:cNvSpPr/>
            <p:nvPr/>
          </p:nvSpPr>
          <p:spPr>
            <a:xfrm>
              <a:off x="3656926" y="4488972"/>
              <a:ext cx="350364" cy="328461"/>
            </a:xfrm>
            <a:prstGeom prst="ellipse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62"/>
            </a:p>
          </p:txBody>
        </p:sp>
        <p:sp>
          <p:nvSpPr>
            <p:cNvPr id="13" name="Oval 12"/>
            <p:cNvSpPr/>
            <p:nvPr/>
          </p:nvSpPr>
          <p:spPr>
            <a:xfrm>
              <a:off x="5068447" y="4520935"/>
              <a:ext cx="350364" cy="328461"/>
            </a:xfrm>
            <a:prstGeom prst="ellipse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62"/>
            </a:p>
          </p:txBody>
        </p:sp>
        <p:sp>
          <p:nvSpPr>
            <p:cNvPr id="14" name="Oval 13"/>
            <p:cNvSpPr/>
            <p:nvPr/>
          </p:nvSpPr>
          <p:spPr>
            <a:xfrm>
              <a:off x="5133256" y="2078490"/>
              <a:ext cx="350364" cy="328461"/>
            </a:xfrm>
            <a:prstGeom prst="ellipse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62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3699832" y="1816598"/>
              <a:ext cx="744524" cy="1587563"/>
            </a:xfrm>
            <a:prstGeom prst="line">
              <a:avLst/>
            </a:prstGeom>
            <a:ln w="50800">
              <a:solidFill>
                <a:srgbClr val="FF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667870" y="2266378"/>
              <a:ext cx="492700" cy="469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15" i="1" dirty="0"/>
                <a:t>l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423348" y="1850332"/>
              <a:ext cx="843064" cy="405103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732687" y="3426069"/>
              <a:ext cx="843064" cy="405103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4565683" y="1051366"/>
              <a:ext cx="21898" cy="280287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598525" y="2463455"/>
              <a:ext cx="492700" cy="377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2" dirty="0" err="1"/>
                <a:t>θ</a:t>
              </a:r>
              <a:endParaRPr lang="en-US" sz="1662" dirty="0"/>
            </a:p>
          </p:txBody>
        </p:sp>
        <p:sp>
          <p:nvSpPr>
            <p:cNvPr id="21" name="Arc 20"/>
            <p:cNvSpPr/>
            <p:nvPr/>
          </p:nvSpPr>
          <p:spPr>
            <a:xfrm rot="18778101">
              <a:off x="4412397" y="2375873"/>
              <a:ext cx="914400" cy="914400"/>
            </a:xfrm>
            <a:prstGeom prst="arc">
              <a:avLst/>
            </a:prstGeom>
            <a:ln w="50800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64946" y="1905071"/>
              <a:ext cx="492700" cy="377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2" dirty="0"/>
                <a:t>m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005513" y="2364922"/>
              <a:ext cx="2257245" cy="1864198"/>
              <a:chOff x="6250036" y="208023"/>
              <a:chExt cx="1716436" cy="1419021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 flipV="1">
                <a:off x="6711665" y="1302897"/>
                <a:ext cx="1062040" cy="138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6678817" y="361308"/>
                <a:ext cx="21898" cy="9634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7473772" y="1269818"/>
                <a:ext cx="492700" cy="357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15" dirty="0" err="1"/>
                  <a:t>x</a:t>
                </a:r>
                <a:r>
                  <a:rPr lang="en-US" sz="2215" baseline="-25000" dirty="0" err="1"/>
                  <a:t>p</a:t>
                </a:r>
                <a:endParaRPr lang="en-US" sz="2215" baseline="-250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250036" y="208023"/>
                <a:ext cx="492700" cy="357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15" dirty="0"/>
                  <a:t>y</a:t>
                </a:r>
                <a:r>
                  <a:rPr lang="en-US" sz="2215" baseline="-25000" dirty="0"/>
                  <a:t>p</a:t>
                </a:r>
              </a:p>
            </p:txBody>
          </p:sp>
        </p:grpSp>
        <p:cxnSp>
          <p:nvCxnSpPr>
            <p:cNvPr id="24" name="Straight Connector 23"/>
            <p:cNvCxnSpPr/>
            <p:nvPr/>
          </p:nvCxnSpPr>
          <p:spPr>
            <a:xfrm flipV="1">
              <a:off x="4565683" y="2255435"/>
              <a:ext cx="744524" cy="1587563"/>
            </a:xfrm>
            <a:prstGeom prst="line">
              <a:avLst/>
            </a:prstGeom>
            <a:ln w="38100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>
            <a:xfrm>
              <a:off x="4705357" y="835025"/>
              <a:ext cx="2257245" cy="1864198"/>
              <a:chOff x="6250036" y="208023"/>
              <a:chExt cx="1716436" cy="1419021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flipV="1">
                <a:off x="6711665" y="1302897"/>
                <a:ext cx="1062040" cy="138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H="1" flipV="1">
                <a:off x="6678817" y="361308"/>
                <a:ext cx="21898" cy="9634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7473772" y="1269818"/>
                <a:ext cx="492700" cy="357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15" dirty="0" err="1"/>
                  <a:t>x</a:t>
                </a:r>
                <a:r>
                  <a:rPr lang="en-US" sz="2215" baseline="-25000" dirty="0" err="1"/>
                  <a:t>m</a:t>
                </a:r>
                <a:endParaRPr lang="en-US" sz="2215" baseline="-250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250036" y="208023"/>
                <a:ext cx="492700" cy="357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15" dirty="0" err="1"/>
                  <a:t>y</a:t>
                </a:r>
                <a:r>
                  <a:rPr lang="en-US" sz="2215" baseline="-25000" dirty="0" err="1"/>
                  <a:t>m</a:t>
                </a:r>
                <a:endParaRPr lang="en-US" sz="2215" baseline="-25000" dirty="0"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0" y="5180386"/>
            <a:ext cx="503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rial"/>
                <a:cs typeface="Arial"/>
              </a:rPr>
              <a:t>The linearized equation of motion </a:t>
            </a:r>
            <a:r>
              <a:rPr lang="en-US" smtClean="0">
                <a:latin typeface="Arial"/>
                <a:cs typeface="Arial"/>
              </a:rPr>
              <a:t>is given by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79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791603" y="29393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Taking Laplace transforms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6360" y="738146"/>
            <a:ext cx="2864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From dynamic equation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750278" y="1022839"/>
          <a:ext cx="4986704" cy="90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653" name="Equation" r:id="rId3" imgW="2387600" imgH="431800" progId="Equation.3">
                  <p:embed/>
                </p:oleObj>
              </mc:Choice>
              <mc:Fallback>
                <p:oleObj name="Equation" r:id="rId3" imgW="2387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0278" y="1022839"/>
                        <a:ext cx="4986704" cy="901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296360" y="1961740"/>
            <a:ext cx="8380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Take Laplace transforms assuming zero initial conditions.</a:t>
            </a: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93040"/>
              </p:ext>
            </p:extLst>
          </p:nvPr>
        </p:nvGraphicFramePr>
        <p:xfrm>
          <a:off x="379833" y="2595359"/>
          <a:ext cx="676421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654" name="Equation" r:id="rId5" imgW="3200400" imgH="279400" progId="Equation.DSMT4">
                  <p:embed/>
                </p:oleObj>
              </mc:Choice>
              <mc:Fallback>
                <p:oleObj name="Equation" r:id="rId5" imgW="32004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9833" y="2595359"/>
                        <a:ext cx="6764215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288848"/>
              </p:ext>
            </p:extLst>
          </p:nvPr>
        </p:nvGraphicFramePr>
        <p:xfrm>
          <a:off x="338214" y="3354213"/>
          <a:ext cx="5682762" cy="622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655" name="Equation" r:id="rId7" imgW="2781300" imgH="304800" progId="Equation.DSMT4">
                  <p:embed/>
                </p:oleObj>
              </mc:Choice>
              <mc:Fallback>
                <p:oleObj name="Equation" r:id="rId7" imgW="2781300" imgH="304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8214" y="3354213"/>
                        <a:ext cx="5682762" cy="622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7523045"/>
              </p:ext>
            </p:extLst>
          </p:nvPr>
        </p:nvGraphicFramePr>
        <p:xfrm>
          <a:off x="320675" y="4186238"/>
          <a:ext cx="48260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656" name="Equation" r:id="rId9" imgW="2501900" imgH="469900" progId="Equation.3">
                  <p:embed/>
                </p:oleObj>
              </mc:Choice>
              <mc:Fallback>
                <p:oleObj name="Equation" r:id="rId9" imgW="25019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675" y="4186238"/>
                        <a:ext cx="4826000" cy="90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686589"/>
              </p:ext>
            </p:extLst>
          </p:nvPr>
        </p:nvGraphicFramePr>
        <p:xfrm>
          <a:off x="228600" y="5580063"/>
          <a:ext cx="4413250" cy="113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657" name="Equation" r:id="rId11" imgW="2413000" imgH="622300" progId="Equation.DSMT4">
                  <p:embed/>
                </p:oleObj>
              </mc:Choice>
              <mc:Fallback>
                <p:oleObj name="Equation" r:id="rId11" imgW="2413000" imgH="622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8600" y="5580063"/>
                        <a:ext cx="4413250" cy="113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96359" y="5100187"/>
            <a:ext cx="83801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Dividing through </a:t>
            </a:r>
            <a:r>
              <a:rPr lang="en-US" sz="2000" smtClean="0">
                <a:latin typeface="Arial"/>
                <a:cs typeface="Arial"/>
              </a:rPr>
              <a:t>by ml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981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13033" y="3075380"/>
            <a:ext cx="78149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So the transfer function for output angle for velocity input is given by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347785"/>
              </p:ext>
            </p:extLst>
          </p:nvPr>
        </p:nvGraphicFramePr>
        <p:xfrm>
          <a:off x="303700" y="3766720"/>
          <a:ext cx="4583723" cy="1396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671" name="Equation" r:id="rId3" imgW="2082800" imgH="635000" progId="Equation.3">
                  <p:embed/>
                </p:oleObj>
              </mc:Choice>
              <mc:Fallback>
                <p:oleObj name="Equation" r:id="rId3" imgW="20828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700" y="3766720"/>
                        <a:ext cx="4583723" cy="1396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67034"/>
              </p:ext>
            </p:extLst>
          </p:nvPr>
        </p:nvGraphicFramePr>
        <p:xfrm>
          <a:off x="1135137" y="5454462"/>
          <a:ext cx="3634154" cy="106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672" name="Equation" r:id="rId5" imgW="1651000" imgH="482600" progId="Equation.3">
                  <p:embed/>
                </p:oleObj>
              </mc:Choice>
              <mc:Fallback>
                <p:oleObj name="Equation" r:id="rId5" imgW="16510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5137" y="5454462"/>
                        <a:ext cx="3634154" cy="1062403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itle 1"/>
          <p:cNvSpPr txBox="1">
            <a:spLocks/>
          </p:cNvSpPr>
          <p:nvPr/>
        </p:nvSpPr>
        <p:spPr>
          <a:xfrm>
            <a:off x="790500" y="3026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Deriving the transfer function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7564" y="975919"/>
            <a:ext cx="47987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Writing velocity as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2614247" y="975947"/>
          <a:ext cx="1868366" cy="465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673" name="Equation" r:id="rId7" imgW="914400" imgH="228600" progId="Equation.DSMT4">
                  <p:embed/>
                </p:oleObj>
              </mc:Choice>
              <mc:Fallback>
                <p:oleObj name="Equation" r:id="rId7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14247" y="975947"/>
                        <a:ext cx="1868366" cy="465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3568893"/>
              </p:ext>
            </p:extLst>
          </p:nvPr>
        </p:nvGraphicFramePr>
        <p:xfrm>
          <a:off x="0" y="1628775"/>
          <a:ext cx="5191125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674" name="Equation" r:id="rId9" imgW="2463800" imgH="622300" progId="Equation.DSMT4">
                  <p:embed/>
                </p:oleObj>
              </mc:Choice>
              <mc:Fallback>
                <p:oleObj name="Equation" r:id="rId9" imgW="2463800" imgH="622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628775"/>
                        <a:ext cx="5191125" cy="1309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443038"/>
              </p:ext>
            </p:extLst>
          </p:nvPr>
        </p:nvGraphicFramePr>
        <p:xfrm>
          <a:off x="5227634" y="1628775"/>
          <a:ext cx="3879850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675" name="Equation" r:id="rId11" imgW="1841500" imgH="622300" progId="Equation.3">
                  <p:embed/>
                </p:oleObj>
              </mc:Choice>
              <mc:Fallback>
                <p:oleObj name="Equation" r:id="rId11" imgW="1841500" imgH="622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27634" y="1628775"/>
                        <a:ext cx="3879850" cy="1309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548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147039" y="1163515"/>
          <a:ext cx="4957397" cy="1699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54" name="Equation" r:id="rId3" imgW="2628900" imgH="901700" progId="Equation.3">
                  <p:embed/>
                </p:oleObj>
              </mc:Choice>
              <mc:Fallback>
                <p:oleObj name="Equation" r:id="rId3" imgW="2628900" imgH="901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7039" y="1163515"/>
                        <a:ext cx="4957397" cy="1699846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323021" y="3684908"/>
          <a:ext cx="2731607" cy="862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55" name="Equation" r:id="rId5" imgW="1485900" imgH="469900" progId="Equation.DSMT4">
                  <p:embed/>
                </p:oleObj>
              </mc:Choice>
              <mc:Fallback>
                <p:oleObj name="Equation" r:id="rId5" imgW="14859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3021" y="3684908"/>
                        <a:ext cx="2731607" cy="862806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79939" y="5461489"/>
          <a:ext cx="3008435" cy="88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56" name="Equation" r:id="rId7" imgW="1600200" imgH="469900" progId="Equation.3">
                  <p:embed/>
                </p:oleObj>
              </mc:Choice>
              <mc:Fallback>
                <p:oleObj name="Equation" r:id="rId7" imgW="1600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9939" y="5461489"/>
                        <a:ext cx="3008435" cy="882162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849566" y="5468816"/>
          <a:ext cx="3146180" cy="89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57" name="Equation" r:id="rId9" imgW="1651000" imgH="469900" progId="Equation.3">
                  <p:embed/>
                </p:oleObj>
              </mc:Choice>
              <mc:Fallback>
                <p:oleObj name="Equation" r:id="rId9" imgW="1651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49566" y="5468816"/>
                        <a:ext cx="3146180" cy="893885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762364" y="1898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Interpreting the transfer function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45074" y="1550377"/>
          <a:ext cx="3958003" cy="942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58" name="Equation" r:id="rId11" imgW="2019300" imgH="482600" progId="Equation.3">
                  <p:embed/>
                </p:oleObj>
              </mc:Choice>
              <mc:Fallback>
                <p:oleObj name="Equation" r:id="rId11" imgW="2019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5074" y="1550377"/>
                        <a:ext cx="3958003" cy="94224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7273" y="637230"/>
            <a:ext cx="6213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Arial"/>
                <a:cs typeface="Arial"/>
              </a:rPr>
              <a:t>We now re-write </a:t>
            </a:r>
            <a:r>
              <a:rPr lang="en-US" sz="2000" dirty="0">
                <a:latin typeface="Arial"/>
                <a:cs typeface="Arial"/>
              </a:rPr>
              <a:t>transfer </a:t>
            </a:r>
            <a:r>
              <a:rPr lang="en-US" sz="2000" dirty="0" smtClean="0">
                <a:latin typeface="Arial"/>
                <a:cs typeface="Arial"/>
              </a:rPr>
              <a:t>function with a unity term in </a:t>
            </a:r>
          </a:p>
          <a:p>
            <a:pPr algn="l"/>
            <a:r>
              <a:rPr lang="en-US" sz="2000" dirty="0" smtClean="0">
                <a:latin typeface="Arial"/>
                <a:cs typeface="Arial"/>
              </a:rPr>
              <a:t>front of the highest power of s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779412" y="3513030"/>
          <a:ext cx="2334737" cy="90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59" name="Equation" r:id="rId13" imgW="1117600" imgH="431800" progId="Equation.DSMT4">
                  <p:embed/>
                </p:oleObj>
              </mc:Choice>
              <mc:Fallback>
                <p:oleObj name="Equation" r:id="rId13" imgW="11176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9412" y="3513030"/>
                        <a:ext cx="2334737" cy="902862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145074" y="3024302"/>
            <a:ext cx="86901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Comparing with canonical form we can find natural frequency by inspection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721831"/>
              </p:ext>
            </p:extLst>
          </p:nvPr>
        </p:nvGraphicFramePr>
        <p:xfrm>
          <a:off x="1149870" y="4784428"/>
          <a:ext cx="1453662" cy="474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60" name="Equation" r:id="rId15" imgW="660400" imgH="215900" progId="Equation.DSMT4">
                  <p:embed/>
                </p:oleObj>
              </mc:Choice>
              <mc:Fallback>
                <p:oleObj name="Equation" r:id="rId15" imgW="660400" imgH="215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49870" y="4784428"/>
                        <a:ext cx="1453662" cy="474785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266203" y="4847535"/>
            <a:ext cx="827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Since</a:t>
            </a:r>
          </a:p>
        </p:txBody>
      </p:sp>
      <p:sp>
        <p:nvSpPr>
          <p:cNvPr id="2" name="Rectangle 1"/>
          <p:cNvSpPr/>
          <p:nvPr/>
        </p:nvSpPr>
        <p:spPr>
          <a:xfrm>
            <a:off x="6263500" y="3757861"/>
            <a:ext cx="26450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NB: We could also find damping ratio too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52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09464" y="4813909"/>
          <a:ext cx="2291862" cy="89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43" name="Equation" r:id="rId3" imgW="1041400" imgH="406400" progId="Equation.DSMT4">
                  <p:embed/>
                </p:oleObj>
              </mc:Choice>
              <mc:Fallback>
                <p:oleObj name="Equation" r:id="rId3" imgW="1041400" imgH="40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9464" y="4813909"/>
                        <a:ext cx="2291862" cy="893885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228704" y="2317867"/>
            <a:ext cx="6377067" cy="490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/>
                <a:cs typeface="Arial"/>
              </a:rPr>
              <a:t>So for</a:t>
            </a:r>
            <a:r>
              <a:rPr lang="en-US" sz="2585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846" dirty="0">
                <a:latin typeface="Arial"/>
                <a:cs typeface="Arial"/>
              </a:rPr>
              <a:t>point</a:t>
            </a:r>
            <a:r>
              <a:rPr lang="en-US" sz="2585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846" dirty="0" smtClean="0">
                <a:latin typeface="Arial"/>
                <a:cs typeface="Arial"/>
              </a:rPr>
              <a:t>mass there is no </a:t>
            </a:r>
            <a:r>
              <a:rPr lang="en-US" sz="1846" dirty="0" err="1" smtClean="0">
                <a:latin typeface="Arial"/>
                <a:cs typeface="Arial"/>
              </a:rPr>
              <a:t>MoI</a:t>
            </a:r>
            <a:r>
              <a:rPr lang="en-US" sz="1846" dirty="0" smtClean="0">
                <a:latin typeface="Arial"/>
                <a:cs typeface="Arial"/>
              </a:rPr>
              <a:t> about the </a:t>
            </a:r>
            <a:r>
              <a:rPr lang="en-US" sz="1846" dirty="0" err="1" smtClean="0">
                <a:latin typeface="Arial"/>
                <a:cs typeface="Arial"/>
              </a:rPr>
              <a:t>centre</a:t>
            </a:r>
            <a:r>
              <a:rPr lang="en-US" sz="1846" dirty="0" smtClean="0">
                <a:latin typeface="Arial"/>
                <a:cs typeface="Arial"/>
              </a:rPr>
              <a:t> of mass</a:t>
            </a:r>
            <a:endParaRPr lang="en-US" sz="1846" dirty="0">
              <a:latin typeface="Arial"/>
              <a:cs typeface="Arial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12468" y="3647343"/>
          <a:ext cx="3395296" cy="965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44" name="Equation" r:id="rId5" imgW="1651000" imgH="469900" progId="Equation.3">
                  <p:embed/>
                </p:oleObj>
              </mc:Choice>
              <mc:Fallback>
                <p:oleObj name="Equation" r:id="rId5" imgW="1651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468" y="3647343"/>
                        <a:ext cx="3395296" cy="965689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762364" y="1898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Point mass condition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49473" y="1262619"/>
          <a:ext cx="2806212" cy="89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45" name="Equation" r:id="rId7" imgW="1473200" imgH="469900" progId="Equation.DSMT4">
                  <p:embed/>
                </p:oleObj>
              </mc:Choice>
              <mc:Fallback>
                <p:oleObj name="Equation" r:id="rId7" imgW="14732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9473" y="1262619"/>
                        <a:ext cx="2806212" cy="893885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245123" y="808365"/>
            <a:ext cx="4180953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/>
                <a:cs typeface="Arial"/>
              </a:rPr>
              <a:t>From expression for natural frequency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467052" y="3045332"/>
          <a:ext cx="1620715" cy="335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946" name="Equation" r:id="rId9" imgW="736600" imgH="152400" progId="Equation.3">
                  <p:embed/>
                </p:oleObj>
              </mc:Choice>
              <mc:Fallback>
                <p:oleObj name="Equation" r:id="rId9" imgW="7366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7052" y="3045332"/>
                        <a:ext cx="1620715" cy="335574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00788" y="6064832"/>
            <a:ext cx="5432898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solidFill>
                  <a:srgbClr val="FF0000"/>
                </a:solidFill>
                <a:latin typeface="Arial"/>
                <a:cs typeface="Arial"/>
              </a:rPr>
              <a:t>Same result </a:t>
            </a:r>
            <a:r>
              <a:rPr lang="en-US" sz="1846">
                <a:solidFill>
                  <a:srgbClr val="FF0000"/>
                </a:solidFill>
                <a:latin typeface="Arial"/>
                <a:cs typeface="Arial"/>
              </a:rPr>
              <a:t>as </a:t>
            </a:r>
            <a:r>
              <a:rPr lang="en-US" sz="1846" smtClean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lang="en-US" sz="1846" dirty="0">
                <a:solidFill>
                  <a:srgbClr val="FF0000"/>
                </a:solidFill>
                <a:latin typeface="Arial"/>
                <a:cs typeface="Arial"/>
              </a:rPr>
              <a:t>a simple point mass pendulum!</a:t>
            </a:r>
          </a:p>
        </p:txBody>
      </p:sp>
    </p:spTree>
    <p:extLst>
      <p:ext uri="{BB962C8B-B14F-4D97-AF65-F5344CB8AC3E}">
        <p14:creationId xmlns:p14="http://schemas.microsoft.com/office/powerpoint/2010/main" val="114337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45068"/>
              </p:ext>
            </p:extLst>
          </p:nvPr>
        </p:nvGraphicFramePr>
        <p:xfrm>
          <a:off x="274584" y="4174540"/>
          <a:ext cx="424961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64" name="Equation" r:id="rId3" imgW="2159000" imgH="571500" progId="Equation.DSMT4">
                  <p:embed/>
                </p:oleObj>
              </mc:Choice>
              <mc:Fallback>
                <p:oleObj name="Equation" r:id="rId3" imgW="21590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584" y="4174540"/>
                        <a:ext cx="4249615" cy="1123950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750172" y="-327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Rod pendulum condition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36151" y="1220666"/>
          <a:ext cx="2806212" cy="89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65" name="Equation" r:id="rId5" imgW="1473200" imgH="469900" progId="Equation.DSMT4">
                  <p:embed/>
                </p:oleObj>
              </mc:Choice>
              <mc:Fallback>
                <p:oleObj name="Equation" r:id="rId5" imgW="14732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151" y="1220666"/>
                        <a:ext cx="2806212" cy="893885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154942" y="808366"/>
            <a:ext cx="4180953" cy="376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/>
                <a:cs typeface="Arial"/>
              </a:rPr>
              <a:t>From expression for natural frequency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88726" y="2060463"/>
            <a:ext cx="7880684" cy="490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46" dirty="0">
                <a:latin typeface="Arial"/>
                <a:cs typeface="Arial"/>
              </a:rPr>
              <a:t>For</a:t>
            </a:r>
            <a:r>
              <a:rPr lang="en-US" sz="2585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sz="1846" dirty="0">
                <a:latin typeface="Arial"/>
                <a:cs typeface="Arial"/>
              </a:rPr>
              <a:t>rod about its </a:t>
            </a:r>
            <a:r>
              <a:rPr lang="en-US" sz="1846" dirty="0" err="1" smtClean="0">
                <a:latin typeface="Arial"/>
                <a:cs typeface="Arial"/>
              </a:rPr>
              <a:t>CoG</a:t>
            </a:r>
            <a:r>
              <a:rPr lang="en-US" sz="1846" dirty="0">
                <a:latin typeface="Arial"/>
                <a:cs typeface="Arial"/>
              </a:rPr>
              <a:t> </a:t>
            </a:r>
            <a:r>
              <a:rPr lang="en-US" sz="1846" dirty="0" smtClean="0">
                <a:latin typeface="Arial"/>
                <a:cs typeface="Arial"/>
              </a:rPr>
              <a:t>with rod length </a:t>
            </a:r>
            <a:r>
              <a:rPr lang="en-US" sz="1846" dirty="0">
                <a:latin typeface="Arial"/>
                <a:cs typeface="Arial"/>
              </a:rPr>
              <a:t>2l, since l is pivot distance to </a:t>
            </a:r>
            <a:r>
              <a:rPr lang="en-US" sz="1846" dirty="0" err="1">
                <a:latin typeface="Arial"/>
                <a:cs typeface="Arial"/>
              </a:rPr>
              <a:t>CoG</a:t>
            </a:r>
            <a:endParaRPr lang="en-US" sz="1846" dirty="0">
              <a:latin typeface="Arial"/>
              <a:cs typeface="Arial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931247"/>
              </p:ext>
            </p:extLst>
          </p:nvPr>
        </p:nvGraphicFramePr>
        <p:xfrm>
          <a:off x="436151" y="2757962"/>
          <a:ext cx="1565031" cy="92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66" name="Equation" r:id="rId7" imgW="711200" imgH="419100" progId="Equation.3">
                  <p:embed/>
                </p:oleObj>
              </mc:Choice>
              <mc:Fallback>
                <p:oleObj name="Equation" r:id="rId7" imgW="711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6151" y="2757962"/>
                        <a:ext cx="1565031" cy="92172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11776"/>
              </p:ext>
            </p:extLst>
          </p:nvPr>
        </p:nvGraphicFramePr>
        <p:xfrm>
          <a:off x="2245418" y="2754201"/>
          <a:ext cx="866042" cy="921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67" name="Equation" r:id="rId9" imgW="393700" imgH="419100" progId="Equation.DSMT4">
                  <p:embed/>
                </p:oleObj>
              </mc:Choice>
              <mc:Fallback>
                <p:oleObj name="Equation" r:id="rId9" imgW="3937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45418" y="2754201"/>
                        <a:ext cx="866042" cy="921727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728145"/>
              </p:ext>
            </p:extLst>
          </p:nvPr>
        </p:nvGraphicFramePr>
        <p:xfrm>
          <a:off x="4576511" y="4277247"/>
          <a:ext cx="2750527" cy="1074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68" name="Equation" r:id="rId11" imgW="1397000" imgH="546100" progId="Equation.3">
                  <p:embed/>
                </p:oleObj>
              </mc:Choice>
              <mc:Fallback>
                <p:oleObj name="Equation" r:id="rId11" imgW="13970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76511" y="4277247"/>
                        <a:ext cx="2750527" cy="1074126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202314"/>
              </p:ext>
            </p:extLst>
          </p:nvPr>
        </p:nvGraphicFramePr>
        <p:xfrm>
          <a:off x="7379350" y="4414993"/>
          <a:ext cx="1600200" cy="798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69" name="Equation" r:id="rId13" imgW="812800" imgH="406400" progId="Equation.3">
                  <p:embed/>
                </p:oleObj>
              </mc:Choice>
              <mc:Fallback>
                <p:oleObj name="Equation" r:id="rId13" imgW="8128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379350" y="4414993"/>
                        <a:ext cx="1600200" cy="798634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2707795"/>
              </p:ext>
            </p:extLst>
          </p:nvPr>
        </p:nvGraphicFramePr>
        <p:xfrm>
          <a:off x="306775" y="5800863"/>
          <a:ext cx="2551235" cy="848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70" name="Equation" r:id="rId15" imgW="1295400" imgH="431800" progId="Equation.3">
                  <p:embed/>
                </p:oleObj>
              </mc:Choice>
              <mc:Fallback>
                <p:oleObj name="Equation" r:id="rId15" imgW="1295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6775" y="5800863"/>
                        <a:ext cx="2551235" cy="848458"/>
                      </a:xfrm>
                      <a:prstGeom prst="rect">
                        <a:avLst/>
                      </a:prstGeom>
                      <a:ln>
                        <a:solidFill>
                          <a:srgbClr val="FFFF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351270" y="5894873"/>
            <a:ext cx="3975768" cy="660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46" dirty="0">
                <a:latin typeface="Arial"/>
                <a:cs typeface="Arial"/>
              </a:rPr>
              <a:t>Where </a:t>
            </a:r>
            <a:r>
              <a:rPr lang="en-US" sz="1846" dirty="0" err="1">
                <a:latin typeface="Arial"/>
                <a:cs typeface="Arial"/>
              </a:rPr>
              <a:t>l</a:t>
            </a:r>
            <a:r>
              <a:rPr lang="en-US" sz="1846" baseline="-25000" dirty="0" err="1">
                <a:latin typeface="Arial"/>
                <a:cs typeface="Arial"/>
              </a:rPr>
              <a:t>full</a:t>
            </a:r>
            <a:r>
              <a:rPr lang="en-US" sz="1846" dirty="0">
                <a:latin typeface="Arial"/>
                <a:cs typeface="Arial"/>
              </a:rPr>
              <a:t> is the full length of the rod</a:t>
            </a:r>
          </a:p>
          <a:p>
            <a:pPr algn="l"/>
            <a:r>
              <a:rPr lang="en-US" sz="1846" dirty="0">
                <a:latin typeface="Arial"/>
                <a:cs typeface="Arial"/>
              </a:rPr>
              <a:t> </a:t>
            </a:r>
            <a:r>
              <a:rPr lang="en-US" sz="1846" dirty="0" smtClean="0">
                <a:latin typeface="Arial"/>
                <a:cs typeface="Arial"/>
              </a:rPr>
              <a:t>(= 2x </a:t>
            </a:r>
            <a:r>
              <a:rPr lang="en-US" sz="1846" dirty="0">
                <a:latin typeface="Arial"/>
                <a:cs typeface="Arial"/>
              </a:rPr>
              <a:t>distance to </a:t>
            </a:r>
            <a:r>
              <a:rPr lang="en-US" sz="1846" dirty="0" err="1">
                <a:latin typeface="Arial"/>
                <a:cs typeface="Arial"/>
              </a:rPr>
              <a:t>CoG</a:t>
            </a:r>
            <a:r>
              <a:rPr lang="en-US" sz="1846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073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33078" indent="-243492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73966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63553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753139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42725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532312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921898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311484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12DE97-9D3B-1A41-BB5D-F2C7CB369418}" type="slidenum">
              <a:rPr lang="en-US">
                <a:solidFill>
                  <a:schemeClr val="bg1"/>
                </a:solidFill>
              </a:rPr>
              <a:pPr/>
              <a:t>3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3493"/>
          <a:stretch/>
        </p:blipFill>
        <p:spPr>
          <a:xfrm>
            <a:off x="2096086" y="613215"/>
            <a:ext cx="5287512" cy="28458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3668906"/>
            <a:ext cx="914400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3492" indent="-243492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For stable systems we want poles of the transfer function of our feedback system located in the left of the </a:t>
            </a:r>
            <a:r>
              <a:rPr lang="en-US" sz="2000" dirty="0" smtClean="0">
                <a:latin typeface="Arial"/>
                <a:cs typeface="Arial"/>
              </a:rPr>
              <a:t>s-plane</a:t>
            </a:r>
          </a:p>
          <a:p>
            <a:pPr marL="243492" indent="-243492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Also might have other </a:t>
            </a:r>
            <a:r>
              <a:rPr lang="mr-IN" sz="2000" dirty="0" smtClean="0">
                <a:latin typeface="Arial"/>
                <a:cs typeface="Arial"/>
              </a:rPr>
              <a:t>–</a:t>
            </a:r>
            <a:r>
              <a:rPr lang="en-US" sz="2000" dirty="0" smtClean="0">
                <a:latin typeface="Arial"/>
                <a:cs typeface="Arial"/>
              </a:rPr>
              <a:t> e.g. time/settle time requirements - for the system</a:t>
            </a:r>
            <a:endParaRPr lang="en-US" sz="2000" dirty="0">
              <a:latin typeface="Arial"/>
              <a:cs typeface="Arial"/>
            </a:endParaRPr>
          </a:p>
          <a:p>
            <a:pPr marL="243492" indent="-243492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Root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locus is a graphical presentation of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closed-loop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poles as a system parameter (normally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a forward gain K )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is varied.</a:t>
            </a:r>
          </a:p>
          <a:p>
            <a:pPr marL="243492" indent="-243492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Root locus is a powerful method of analysis and design for stability and transient response.</a:t>
            </a:r>
          </a:p>
          <a:p>
            <a:pPr marL="243492" indent="-243492">
              <a:lnSpc>
                <a:spcPct val="80000"/>
              </a:lnSpc>
              <a:spcBef>
                <a:spcPct val="50000"/>
              </a:spcBef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A simple set of rules allow the loci to be sketched (will mention first 2 rules only as the do by hand approach is dated</a:t>
            </a:r>
            <a:r>
              <a:rPr lang="en-US" sz="2000" dirty="0" smtClean="0">
                <a:latin typeface="Arial"/>
                <a:cs typeface="Arial"/>
              </a:rPr>
              <a:t>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74779" y="0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solidFill>
                  <a:srgbClr val="FF0000"/>
                </a:solidFill>
                <a:latin typeface="Arial" charset="0"/>
              </a:rPr>
              <a:t>Remember: S-plane and stability</a:t>
            </a:r>
          </a:p>
        </p:txBody>
      </p:sp>
    </p:spTree>
    <p:extLst>
      <p:ext uri="{BB962C8B-B14F-4D97-AF65-F5344CB8AC3E}">
        <p14:creationId xmlns:p14="http://schemas.microsoft.com/office/powerpoint/2010/main" val="206046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591" y="4716452"/>
            <a:ext cx="83015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We will </a:t>
            </a:r>
            <a:r>
              <a:rPr lang="en-US" sz="2000" dirty="0" smtClean="0">
                <a:latin typeface="Arial"/>
                <a:cs typeface="Arial"/>
              </a:rPr>
              <a:t>now consider </a:t>
            </a:r>
            <a:r>
              <a:rPr lang="en-US" sz="2000" dirty="0">
                <a:latin typeface="Arial"/>
                <a:cs typeface="Arial"/>
              </a:rPr>
              <a:t>the following values: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>
                <a:latin typeface="Arial"/>
                <a:cs typeface="Arial"/>
              </a:rPr>
              <a:t>Length of pendulum rod       			0.64 m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>
                <a:latin typeface="Arial"/>
                <a:cs typeface="Arial"/>
              </a:rPr>
              <a:t>Mass of pendulum rod       			0.314 kg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>
                <a:latin typeface="Arial"/>
                <a:cs typeface="Arial"/>
              </a:rPr>
              <a:t>Coefficient of viscous friction:		</a:t>
            </a:r>
            <a:r>
              <a:rPr lang="en-US" sz="2000" dirty="0" smtClean="0">
                <a:latin typeface="Arial"/>
                <a:cs typeface="Arial"/>
              </a:rPr>
              <a:t>	0.005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043771" y="1006622"/>
            <a:ext cx="3152460" cy="3705573"/>
            <a:chOff x="3547437" y="835025"/>
            <a:chExt cx="3415165" cy="4014371"/>
          </a:xfrm>
        </p:grpSpPr>
        <p:sp>
          <p:nvSpPr>
            <p:cNvPr id="6" name="Rectangle 5"/>
            <p:cNvSpPr/>
            <p:nvPr/>
          </p:nvSpPr>
          <p:spPr>
            <a:xfrm>
              <a:off x="3547437" y="3854236"/>
              <a:ext cx="2036492" cy="667872"/>
            </a:xfrm>
            <a:prstGeom prst="rect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7" name="Oval 6"/>
            <p:cNvSpPr/>
            <p:nvPr/>
          </p:nvSpPr>
          <p:spPr>
            <a:xfrm>
              <a:off x="3656926" y="4488972"/>
              <a:ext cx="350364" cy="328461"/>
            </a:xfrm>
            <a:prstGeom prst="ellipse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62"/>
            </a:p>
          </p:txBody>
        </p:sp>
        <p:sp>
          <p:nvSpPr>
            <p:cNvPr id="8" name="Oval 7"/>
            <p:cNvSpPr/>
            <p:nvPr/>
          </p:nvSpPr>
          <p:spPr>
            <a:xfrm>
              <a:off x="5068447" y="4520935"/>
              <a:ext cx="350364" cy="328461"/>
            </a:xfrm>
            <a:prstGeom prst="ellipse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62"/>
            </a:p>
          </p:txBody>
        </p:sp>
        <p:sp>
          <p:nvSpPr>
            <p:cNvPr id="9" name="Oval 8"/>
            <p:cNvSpPr/>
            <p:nvPr/>
          </p:nvSpPr>
          <p:spPr>
            <a:xfrm>
              <a:off x="5133256" y="2078490"/>
              <a:ext cx="350364" cy="328461"/>
            </a:xfrm>
            <a:prstGeom prst="ellipse">
              <a:avLst/>
            </a:prstGeom>
            <a:solidFill>
              <a:schemeClr val="tx2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62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3699832" y="1816598"/>
              <a:ext cx="744524" cy="1587563"/>
            </a:xfrm>
            <a:prstGeom prst="line">
              <a:avLst/>
            </a:prstGeom>
            <a:ln w="50800">
              <a:solidFill>
                <a:srgbClr val="FF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667870" y="2266378"/>
              <a:ext cx="492700" cy="469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15" i="1" dirty="0"/>
                <a:t>l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423348" y="1850332"/>
              <a:ext cx="843064" cy="405103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732687" y="3426069"/>
              <a:ext cx="843064" cy="405103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565683" y="1051366"/>
              <a:ext cx="21898" cy="280287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598525" y="2463455"/>
              <a:ext cx="492700" cy="377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2" dirty="0" err="1"/>
                <a:t>θ</a:t>
              </a:r>
              <a:endParaRPr lang="en-US" sz="1662" dirty="0"/>
            </a:p>
          </p:txBody>
        </p:sp>
        <p:sp>
          <p:nvSpPr>
            <p:cNvPr id="16" name="Arc 15"/>
            <p:cNvSpPr/>
            <p:nvPr/>
          </p:nvSpPr>
          <p:spPr>
            <a:xfrm rot="18778101">
              <a:off x="4412397" y="2375873"/>
              <a:ext cx="914400" cy="914400"/>
            </a:xfrm>
            <a:prstGeom prst="arc">
              <a:avLst/>
            </a:prstGeom>
            <a:ln w="50800">
              <a:solidFill>
                <a:srgbClr val="FF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4946" y="1905071"/>
              <a:ext cx="492700" cy="377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62" dirty="0"/>
                <a:t>m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4005513" y="2364922"/>
              <a:ext cx="2257245" cy="1864198"/>
              <a:chOff x="6250036" y="208023"/>
              <a:chExt cx="1716436" cy="1419021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6711665" y="1302897"/>
                <a:ext cx="1062040" cy="138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6678817" y="361308"/>
                <a:ext cx="21898" cy="9634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7473772" y="1269818"/>
                <a:ext cx="492700" cy="357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15" dirty="0" err="1"/>
                  <a:t>x</a:t>
                </a:r>
                <a:r>
                  <a:rPr lang="en-US" sz="2215" baseline="-25000" dirty="0" err="1"/>
                  <a:t>p</a:t>
                </a:r>
                <a:endParaRPr lang="en-US" sz="2215" baseline="-25000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250036" y="208023"/>
                <a:ext cx="492700" cy="357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15" dirty="0"/>
                  <a:t>y</a:t>
                </a:r>
                <a:r>
                  <a:rPr lang="en-US" sz="2215" baseline="-25000" dirty="0"/>
                  <a:t>p</a:t>
                </a:r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 flipV="1">
              <a:off x="4565683" y="2255435"/>
              <a:ext cx="744524" cy="1587563"/>
            </a:xfrm>
            <a:prstGeom prst="line">
              <a:avLst/>
            </a:prstGeom>
            <a:ln w="38100">
              <a:solidFill>
                <a:srgbClr val="00009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4705357" y="835025"/>
              <a:ext cx="2257245" cy="1864198"/>
              <a:chOff x="6250036" y="208023"/>
              <a:chExt cx="1716436" cy="1419021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V="1">
                <a:off x="6711665" y="1302897"/>
                <a:ext cx="1062040" cy="1388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 flipV="1">
                <a:off x="6678817" y="361308"/>
                <a:ext cx="21898" cy="9634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7473772" y="1269818"/>
                <a:ext cx="492700" cy="357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15" dirty="0" err="1"/>
                  <a:t>x</a:t>
                </a:r>
                <a:r>
                  <a:rPr lang="en-US" sz="2215" baseline="-25000" dirty="0" err="1"/>
                  <a:t>m</a:t>
                </a:r>
                <a:endParaRPr lang="en-US" sz="2215" baseline="-250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6250036" y="208023"/>
                <a:ext cx="492700" cy="3572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15" dirty="0" err="1"/>
                  <a:t>y</a:t>
                </a:r>
                <a:r>
                  <a:rPr lang="en-US" sz="2215" baseline="-25000" dirty="0" err="1"/>
                  <a:t>m</a:t>
                </a:r>
                <a:endParaRPr lang="en-US" sz="2215" baseline="-25000" dirty="0"/>
              </a:p>
            </p:txBody>
          </p:sp>
        </p:grpSp>
      </p:grpSp>
      <p:sp>
        <p:nvSpPr>
          <p:cNvPr id="29" name="Title 1"/>
          <p:cNvSpPr txBox="1">
            <a:spLocks/>
          </p:cNvSpPr>
          <p:nvPr/>
        </p:nvSpPr>
        <p:spPr>
          <a:xfrm>
            <a:off x="750172" y="-327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latin typeface="Arial" charset="0"/>
              </a:rPr>
              <a:t>Evaluation with </a:t>
            </a:r>
            <a:r>
              <a:rPr lang="en-US" sz="2954" b="1" dirty="0" err="1" smtClean="0">
                <a:latin typeface="Arial" charset="0"/>
              </a:rPr>
              <a:t>pararmeter</a:t>
            </a:r>
            <a:r>
              <a:rPr lang="en-US" sz="2954" b="1" dirty="0" smtClean="0">
                <a:latin typeface="Arial" charset="0"/>
              </a:rPr>
              <a:t> values </a:t>
            </a:r>
            <a:endParaRPr lang="en-US" sz="2954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2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5" y="1064957"/>
            <a:ext cx="4468981" cy="399269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21605" y="-9897"/>
            <a:ext cx="7596554" cy="556355"/>
          </a:xfrm>
        </p:spPr>
        <p:txBody>
          <a:bodyPr/>
          <a:lstStyle/>
          <a:p>
            <a:r>
              <a:rPr lang="en-US" sz="2954" b="1" dirty="0">
                <a:latin typeface="Arial" charset="0"/>
              </a:rPr>
              <a:t>Matlab root locus plant only analysis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284872" y="3160977"/>
            <a:ext cx="862694" cy="17253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614786" y="3083557"/>
            <a:ext cx="1559485" cy="1935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71263" y="4998896"/>
            <a:ext cx="1493025" cy="490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5" dirty="0">
                <a:solidFill>
                  <a:srgbClr val="FF0000"/>
                </a:solidFill>
                <a:latin typeface="Arial" charset="0"/>
              </a:rPr>
              <a:t>Unstable</a:t>
            </a:r>
            <a:endParaRPr lang="en-US" sz="2585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6616" y="4855956"/>
            <a:ext cx="1124619" cy="490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5" dirty="0">
                <a:solidFill>
                  <a:srgbClr val="FF0000"/>
                </a:solidFill>
                <a:latin typeface="Arial" charset="0"/>
              </a:rPr>
              <a:t>Stable</a:t>
            </a:r>
            <a:endParaRPr lang="en-US" sz="2585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8983" y="5644052"/>
            <a:ext cx="46198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Arial" charset="0"/>
              </a:rPr>
              <a:t>W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ith 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only proportional gain the pendulum system is unstable and cannot be controlled!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b="14537"/>
          <a:stretch/>
        </p:blipFill>
        <p:spPr>
          <a:xfrm>
            <a:off x="4828866" y="1334311"/>
            <a:ext cx="4077743" cy="3262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866" y="4885790"/>
            <a:ext cx="3387969" cy="126609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550522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We can now perform Matlab root locus analysis of the uncontrolled pendulum 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53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 build="p" bldLvl="3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" y="1796037"/>
            <a:ext cx="4785195" cy="2201667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637325" y="5312512"/>
          <a:ext cx="5965441" cy="1141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428" name="Equation" r:id="rId4" imgW="2057400" imgH="393700" progId="Equation.3">
                  <p:embed/>
                </p:oleObj>
              </mc:Choice>
              <mc:Fallback>
                <p:oleObj name="Equation" r:id="rId4" imgW="2057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7325" y="5312512"/>
                        <a:ext cx="5965441" cy="1141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196949" y="4425249"/>
            <a:ext cx="82592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Relationship between input error e(t) and output control signal u(t) is thus captured by the differential equation:</a:t>
            </a:r>
            <a:r>
              <a:rPr lang="en-US" sz="2000" dirty="0">
                <a:latin typeface="Arial"/>
                <a:cs typeface="Arial"/>
              </a:rPr>
              <a:t>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044" y="2"/>
            <a:ext cx="9144000" cy="556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None/>
              <a:defRPr sz="2954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Remember: PID differential equation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325498" y="1945486"/>
            <a:ext cx="2084272" cy="77613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93962" y="2887247"/>
            <a:ext cx="749490" cy="70151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395264" y="1759413"/>
            <a:ext cx="612547" cy="433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15" b="1" dirty="0"/>
              <a:t>u(t) </a:t>
            </a:r>
            <a:endParaRPr lang="en-US" sz="2215" b="1" dirty="0"/>
          </a:p>
        </p:txBody>
      </p:sp>
      <p:sp>
        <p:nvSpPr>
          <p:cNvPr id="11" name="Rectangle 10"/>
          <p:cNvSpPr/>
          <p:nvPr/>
        </p:nvSpPr>
        <p:spPr>
          <a:xfrm>
            <a:off x="90026" y="3572195"/>
            <a:ext cx="603115" cy="433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15" b="1" dirty="0"/>
              <a:t>e(t) </a:t>
            </a:r>
            <a:endParaRPr lang="en-US" sz="2215" b="1" dirty="0"/>
          </a:p>
        </p:txBody>
      </p:sp>
    </p:spTree>
    <p:extLst>
      <p:ext uri="{BB962C8B-B14F-4D97-AF65-F5344CB8AC3E}">
        <p14:creationId xmlns:p14="http://schemas.microsoft.com/office/powerpoint/2010/main" val="12867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562989" y="1377698"/>
          <a:ext cx="5376306" cy="10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203" name="Equation" r:id="rId3" imgW="2057400" imgH="393700" progId="Equation.3">
                  <p:embed/>
                </p:oleObj>
              </mc:Choice>
              <mc:Fallback>
                <p:oleObj name="Equation" r:id="rId3" imgW="2057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2989" y="1377698"/>
                        <a:ext cx="5376306" cy="10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577222" y="864325"/>
            <a:ext cx="7778262" cy="4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 defTabSz="422041">
              <a:spcBef>
                <a:spcPct val="20000"/>
              </a:spcBef>
              <a:buFont typeface="Arial"/>
              <a:buChar char="•"/>
            </a:pPr>
            <a:r>
              <a:rPr lang="en-GB" sz="2215" dirty="0">
                <a:latin typeface="Arial"/>
                <a:cs typeface="Arial"/>
              </a:rPr>
              <a:t>Differential equation that described PID controller </a:t>
            </a:r>
            <a:endParaRPr lang="en-US" sz="2215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1569" y="2278107"/>
            <a:ext cx="7778262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 defTabSz="422041">
              <a:spcBef>
                <a:spcPct val="20000"/>
              </a:spcBef>
              <a:buFont typeface="Arial"/>
              <a:buChar char="•"/>
            </a:pPr>
            <a:r>
              <a:rPr lang="en-GB" sz="2215" dirty="0">
                <a:latin typeface="Arial"/>
                <a:cs typeface="Arial"/>
              </a:rPr>
              <a:t>Taking Laplace transformations</a:t>
            </a:r>
            <a:r>
              <a:rPr lang="en-US" sz="2215" dirty="0">
                <a:latin typeface="Arial"/>
                <a:cs typeface="Arial"/>
              </a:rPr>
              <a:t> and rearranging gives the transfer function for the PID controller: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616503" y="5564065"/>
          <a:ext cx="3782157" cy="10301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204" name="Equation" r:id="rId5" imgW="1536700" imgH="419100" progId="Equation.3">
                  <p:embed/>
                </p:oleObj>
              </mc:Choice>
              <mc:Fallback>
                <p:oleObj name="Equation" r:id="rId5" imgW="1536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6503" y="5564065"/>
                        <a:ext cx="3782157" cy="10301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0" y="41316"/>
            <a:ext cx="9144000" cy="556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spcBef>
                <a:spcPct val="0"/>
              </a:spcBef>
              <a:buNone/>
              <a:defRPr sz="2954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</a:rPr>
              <a:t>Remember: </a:t>
            </a:r>
            <a:r>
              <a:rPr lang="en-US" smtClean="0">
                <a:solidFill>
                  <a:srgbClr val="FF0000"/>
                </a:solidFill>
              </a:rPr>
              <a:t>Transfer </a:t>
            </a:r>
            <a:r>
              <a:rPr lang="en-US" dirty="0">
                <a:solidFill>
                  <a:srgbClr val="FF0000"/>
                </a:solidFill>
              </a:rPr>
              <a:t>function of PID controller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2015432" y="3101660"/>
          <a:ext cx="5469526" cy="997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205" name="Equation" r:id="rId7" imgW="2159000" imgH="393700" progId="Equation.DSMT4">
                  <p:embed/>
                </p:oleObj>
              </mc:Choice>
              <mc:Fallback>
                <p:oleObj name="Equation" r:id="rId7" imgW="2159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5432" y="3101660"/>
                        <a:ext cx="5469526" cy="997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642202" y="4365684"/>
          <a:ext cx="4954466" cy="1094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206" name="Equation" r:id="rId9" imgW="1955800" imgH="431800" progId="Equation.3">
                  <p:embed/>
                </p:oleObj>
              </mc:Choice>
              <mc:Fallback>
                <p:oleObj name="Equation" r:id="rId9" imgW="1955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42202" y="4365684"/>
                        <a:ext cx="4954466" cy="1094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674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4158" y="2"/>
            <a:ext cx="8229600" cy="556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spcBef>
                <a:spcPct val="0"/>
              </a:spcBef>
              <a:buNone/>
              <a:defRPr sz="2954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dirty="0"/>
              <a:t>PID control of an inverted pendulum</a:t>
            </a:r>
          </a:p>
        </p:txBody>
      </p:sp>
      <p:pic>
        <p:nvPicPr>
          <p:cNvPr id="2" name="Picture 1" descr="invertedPendulumP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3" y="2474270"/>
            <a:ext cx="8129829" cy="236056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24272" y="1399946"/>
            <a:ext cx="82296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Want to use feedback with PID controller to stabilize pendulum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Overall system flow graph is as follows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24272" y="5314421"/>
            <a:ext cx="82296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open loop forward path is therefore due to the serial combination of the PID controller and the inverted pendulum plant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3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4158" y="2"/>
            <a:ext cx="8229600" cy="5563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spcBef>
                <a:spcPct val="0"/>
              </a:spcBef>
              <a:buNone/>
              <a:defRPr sz="2954" b="1">
                <a:latin typeface="Arial" charset="0"/>
                <a:ea typeface="+mj-ea"/>
                <a:cs typeface="+mj-cs"/>
              </a:defRPr>
            </a:lvl1pPr>
          </a:lstStyle>
          <a:p>
            <a:r>
              <a:rPr lang="en-US" dirty="0"/>
              <a:t>PID control of an inverted pendulum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039973"/>
              </p:ext>
            </p:extLst>
          </p:nvPr>
        </p:nvGraphicFramePr>
        <p:xfrm>
          <a:off x="458788" y="3479800"/>
          <a:ext cx="333692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01" name="Equation" r:id="rId3" imgW="1346200" imgH="393700" progId="Equation.DSMT4">
                  <p:embed/>
                </p:oleObj>
              </mc:Choice>
              <mc:Fallback>
                <p:oleObj name="Equation" r:id="rId3" imgW="13462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8788" y="3479800"/>
                        <a:ext cx="3336925" cy="974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12594" y="2593283"/>
            <a:ext cx="38297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PID controller has the transfer function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224397"/>
              </p:ext>
            </p:extLst>
          </p:nvPr>
        </p:nvGraphicFramePr>
        <p:xfrm>
          <a:off x="4708525" y="3424280"/>
          <a:ext cx="4359275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02" name="Equation" r:id="rId5" imgW="1981200" imgH="482600" progId="Equation.DSMT4">
                  <p:embed/>
                </p:oleObj>
              </mc:Choice>
              <mc:Fallback>
                <p:oleObj name="Equation" r:id="rId5" imgW="19812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8525" y="3424280"/>
                        <a:ext cx="4359275" cy="106203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827119" y="2593282"/>
            <a:ext cx="41200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Inverted pendulum plant has </a:t>
            </a:r>
            <a:r>
              <a:rPr lang="en-US" sz="2000" smtClean="0">
                <a:latin typeface="Arial"/>
                <a:cs typeface="Arial"/>
              </a:rPr>
              <a:t>the transfer function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2287" y="4471033"/>
            <a:ext cx="4589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Product of these series elements gives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10" name="Picture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25" y="831869"/>
            <a:ext cx="5016500" cy="1485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158078"/>
              </p:ext>
            </p:extLst>
          </p:nvPr>
        </p:nvGraphicFramePr>
        <p:xfrm>
          <a:off x="857816" y="5153923"/>
          <a:ext cx="7153275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03" name="Equation" r:id="rId8" imgW="3251200" imgH="495300" progId="Equation.3">
                  <p:embed/>
                </p:oleObj>
              </mc:Choice>
              <mc:Fallback>
                <p:oleObj name="Equation" r:id="rId8" imgW="3251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7816" y="5153923"/>
                        <a:ext cx="7153275" cy="1090612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94687" y="6252050"/>
            <a:ext cx="81404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To design a PID controller we need to find suitable </a:t>
            </a:r>
            <a:r>
              <a:rPr lang="en-US" sz="2000" dirty="0" err="1" smtClean="0">
                <a:latin typeface="Arial"/>
                <a:cs typeface="Arial"/>
              </a:rPr>
              <a:t>K</a:t>
            </a:r>
            <a:r>
              <a:rPr lang="en-US" sz="2000" baseline="-25000" dirty="0" err="1" smtClean="0">
                <a:latin typeface="Arial"/>
                <a:cs typeface="Arial"/>
              </a:rPr>
              <a:t>p</a:t>
            </a:r>
            <a:r>
              <a:rPr lang="en-US" sz="2000" dirty="0" smtClean="0">
                <a:latin typeface="Arial"/>
                <a:cs typeface="Arial"/>
              </a:rPr>
              <a:t>, K</a:t>
            </a:r>
            <a:r>
              <a:rPr lang="en-US" sz="2000" baseline="-25000" dirty="0" smtClean="0">
                <a:latin typeface="Arial"/>
                <a:cs typeface="Arial"/>
              </a:rPr>
              <a:t>i</a:t>
            </a:r>
            <a:r>
              <a:rPr lang="en-US" sz="2000" dirty="0" smtClean="0">
                <a:latin typeface="Arial"/>
                <a:cs typeface="Arial"/>
              </a:rPr>
              <a:t> and </a:t>
            </a:r>
            <a:r>
              <a:rPr lang="en-US" sz="2000" dirty="0" err="1" smtClean="0">
                <a:latin typeface="Arial"/>
                <a:cs typeface="Arial"/>
              </a:rPr>
              <a:t>K</a:t>
            </a:r>
            <a:r>
              <a:rPr lang="en-US" sz="2000" baseline="-25000" dirty="0" err="1" smtClean="0">
                <a:latin typeface="Arial"/>
                <a:cs typeface="Arial"/>
              </a:rPr>
              <a:t>d</a:t>
            </a:r>
            <a:r>
              <a:rPr lang="en-US" sz="2000" dirty="0" smtClean="0">
                <a:latin typeface="Arial"/>
                <a:cs typeface="Arial"/>
              </a:rPr>
              <a:t> gains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949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807572"/>
            <a:ext cx="4761423" cy="37105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7993" y="5553"/>
            <a:ext cx="7596554" cy="556355"/>
          </a:xfrm>
        </p:spPr>
        <p:txBody>
          <a:bodyPr/>
          <a:lstStyle/>
          <a:p>
            <a:r>
              <a:rPr lang="en-US" sz="2954" b="1" dirty="0">
                <a:latin typeface="Arial" charset="0"/>
              </a:rPr>
              <a:t>Matlab root locus </a:t>
            </a:r>
            <a:r>
              <a:rPr lang="en-US" sz="2954" b="1" dirty="0" smtClean="0">
                <a:latin typeface="Arial" charset="0"/>
              </a:rPr>
              <a:t>with PID controller</a:t>
            </a:r>
            <a:endParaRPr lang="en-US" sz="2954" b="1" dirty="0">
              <a:latin typeface="Arial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367979" y="3676386"/>
            <a:ext cx="1069010" cy="21762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19414" y="5827157"/>
            <a:ext cx="43678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Arial" charset="0"/>
              </a:rPr>
              <a:t>Here gain is about 13 after which complex poles are formed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0927" y="996115"/>
            <a:ext cx="457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Arial" charset="0"/>
              </a:rPr>
              <a:t>Pole becomes stable as locus crosses imaginary axis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518882" y="1402951"/>
            <a:ext cx="1230520" cy="11242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930" y="4785066"/>
            <a:ext cx="3786554" cy="11840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270" y="1470300"/>
            <a:ext cx="4527730" cy="3002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550522"/>
            <a:ext cx="9143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/>
                <a:cs typeface="Arial"/>
              </a:rPr>
              <a:t>We can now perform Matlab root locus analysis of the PID controlled pendulum 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242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3-23 at 16.53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1121"/>
            <a:ext cx="9144000" cy="47498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7698" y="4979054"/>
            <a:ext cx="2190228" cy="774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15" dirty="0">
                <a:solidFill>
                  <a:srgbClr val="FF0000"/>
                </a:solidFill>
                <a:latin typeface="Arial" charset="0"/>
              </a:rPr>
              <a:t>Set target angle </a:t>
            </a:r>
          </a:p>
          <a:p>
            <a:r>
              <a:rPr lang="en-US" sz="2215" dirty="0">
                <a:solidFill>
                  <a:srgbClr val="FF0000"/>
                </a:solidFill>
                <a:latin typeface="Arial" charset="0"/>
              </a:rPr>
              <a:t>To 0 degrees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1525" y="1708639"/>
            <a:ext cx="3144945" cy="774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15" dirty="0">
                <a:solidFill>
                  <a:srgbClr val="FF0000"/>
                </a:solidFill>
                <a:latin typeface="Arial" charset="0"/>
              </a:rPr>
              <a:t>Add small differentiable</a:t>
            </a:r>
          </a:p>
          <a:p>
            <a:r>
              <a:rPr lang="en-US" sz="2215" dirty="0">
                <a:solidFill>
                  <a:srgbClr val="FF0000"/>
                </a:solidFill>
                <a:latin typeface="Arial" charset="0"/>
              </a:rPr>
              <a:t>velocity disturbance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73723" y="2"/>
            <a:ext cx="7596554" cy="556355"/>
          </a:xfrm>
        </p:spPr>
        <p:txBody>
          <a:bodyPr/>
          <a:lstStyle/>
          <a:p>
            <a:r>
              <a:rPr lang="en-US" sz="2954" b="1" dirty="0">
                <a:latin typeface="Arial" charset="0"/>
              </a:rPr>
              <a:t>Simulink: PID with stable gain</a:t>
            </a:r>
          </a:p>
        </p:txBody>
      </p:sp>
      <p:sp>
        <p:nvSpPr>
          <p:cNvPr id="3" name="Frame 2"/>
          <p:cNvSpPr/>
          <p:nvPr/>
        </p:nvSpPr>
        <p:spPr>
          <a:xfrm>
            <a:off x="2918097" y="3749742"/>
            <a:ext cx="1055077" cy="1246909"/>
          </a:xfrm>
          <a:prstGeom prst="frame">
            <a:avLst/>
          </a:prstGeom>
          <a:solidFill>
            <a:srgbClr val="FF0000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96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3673" y="13206"/>
            <a:ext cx="7596554" cy="556355"/>
          </a:xfrm>
        </p:spPr>
        <p:txBody>
          <a:bodyPr/>
          <a:lstStyle/>
          <a:p>
            <a:r>
              <a:rPr lang="en-US" sz="2954" b="1" dirty="0">
                <a:latin typeface="Arial" charset="0"/>
              </a:rPr>
              <a:t>Signals: stable gain = 20</a:t>
            </a:r>
          </a:p>
        </p:txBody>
      </p:sp>
      <p:pic>
        <p:nvPicPr>
          <p:cNvPr id="2" name="Picture 1" descr="Screen Shot 2017-03-23 at 16.56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935" y="789773"/>
            <a:ext cx="2885327" cy="2750942"/>
          </a:xfrm>
          <a:prstGeom prst="rect">
            <a:avLst/>
          </a:prstGeom>
        </p:spPr>
      </p:pic>
      <p:pic>
        <p:nvPicPr>
          <p:cNvPr id="11" name="Picture 10" descr="Screen Shot 2017-03-23 at 16.59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25" y="3760931"/>
            <a:ext cx="2834052" cy="2966073"/>
          </a:xfrm>
          <a:prstGeom prst="rect">
            <a:avLst/>
          </a:prstGeom>
        </p:spPr>
      </p:pic>
      <p:pic>
        <p:nvPicPr>
          <p:cNvPr id="12" name="Picture 11" descr="Screen Shot 2017-03-23 at 16.59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652" y="3760929"/>
            <a:ext cx="3143576" cy="2833302"/>
          </a:xfrm>
          <a:prstGeom prst="rect">
            <a:avLst/>
          </a:prstGeom>
        </p:spPr>
      </p:pic>
      <p:pic>
        <p:nvPicPr>
          <p:cNvPr id="13" name="Picture 12" descr="Screen Shot 2017-03-23 at 16.59.1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35" y="925126"/>
            <a:ext cx="3045915" cy="268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0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146" y="3232281"/>
            <a:ext cx="2558523" cy="707886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  <a:latin typeface="Arial" charset="0"/>
              </a:rPr>
              <a:t>Notice change of sign of gravity term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483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Normal hanging-down rod pendulum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8908" y="1421865"/>
            <a:ext cx="56501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This time effect of gravity assists movement </a:t>
            </a:r>
          </a:p>
          <a:p>
            <a:pPr algn="l"/>
            <a:r>
              <a:rPr lang="en-US" sz="2000" dirty="0">
                <a:latin typeface="Arial" charset="0"/>
              </a:rPr>
              <a:t>to stable equilibrium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817770" y="2062420"/>
            <a:ext cx="2088839" cy="3197253"/>
            <a:chOff x="6115286" y="2094356"/>
            <a:chExt cx="2262909" cy="3463691"/>
          </a:xfrm>
        </p:grpSpPr>
        <p:sp>
          <p:nvSpPr>
            <p:cNvPr id="13" name="Rectangle 12"/>
            <p:cNvSpPr/>
            <p:nvPr/>
          </p:nvSpPr>
          <p:spPr>
            <a:xfrm>
              <a:off x="6115286" y="2209811"/>
              <a:ext cx="2262909" cy="8659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6588623" y="2209811"/>
              <a:ext cx="727391" cy="3348236"/>
            </a:xfrm>
            <a:prstGeom prst="line">
              <a:avLst/>
            </a:prstGeom>
            <a:ln w="1270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7212105" y="2094356"/>
              <a:ext cx="230909" cy="24245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353867" y="4953551"/>
          <a:ext cx="4891454" cy="1088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52" name="Equation" r:id="rId3" imgW="2222500" imgH="495300" progId="Equation.3">
                  <p:embed/>
                </p:oleObj>
              </mc:Choice>
              <mc:Fallback>
                <p:oleObj name="Equation" r:id="rId3" imgW="22225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867" y="4953551"/>
                        <a:ext cx="4891454" cy="1088780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ame 20"/>
          <p:cNvSpPr/>
          <p:nvPr/>
        </p:nvSpPr>
        <p:spPr>
          <a:xfrm>
            <a:off x="4209147" y="5289505"/>
            <a:ext cx="951144" cy="781610"/>
          </a:xfrm>
          <a:prstGeom prst="frame">
            <a:avLst/>
          </a:prstGeom>
          <a:solidFill>
            <a:srgbClr val="FF0000">
              <a:alpha val="17000"/>
            </a:srgbClr>
          </a:solidFill>
          <a:ln>
            <a:solidFill>
              <a:srgbClr val="FF0000">
                <a:alpha val="2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62">
              <a:solidFill>
                <a:srgbClr val="FF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163911" y="3953719"/>
            <a:ext cx="1627260" cy="133568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42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  <p:bldP spid="11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145323" y="2731030"/>
            <a:ext cx="8440615" cy="32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534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" y="2855935"/>
            <a:ext cx="699247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3492" indent="-243492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This system has the open-loop transfer function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02282"/>
              </p:ext>
            </p:extLst>
          </p:nvPr>
        </p:nvGraphicFramePr>
        <p:xfrm>
          <a:off x="322728" y="3355862"/>
          <a:ext cx="1443531" cy="711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14" name="Equation" r:id="rId3" imgW="876300" imgH="431800" progId="Equation.DSMT4">
                  <p:embed/>
                </p:oleObj>
              </mc:Choice>
              <mc:Fallback>
                <p:oleObj name="Equation" r:id="rId3" imgW="8763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728" y="3355862"/>
                        <a:ext cx="1443531" cy="711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83328"/>
              </p:ext>
            </p:extLst>
          </p:nvPr>
        </p:nvGraphicFramePr>
        <p:xfrm>
          <a:off x="235108" y="4536577"/>
          <a:ext cx="2198077" cy="14649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15" name="Equation" r:id="rId5" imgW="1333500" imgH="889000" progId="Equation.3">
                  <p:embed/>
                </p:oleObj>
              </mc:Choice>
              <mc:Fallback>
                <p:oleObj name="Equation" r:id="rId5" imgW="13335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5108" y="4536577"/>
                        <a:ext cx="2198077" cy="14649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SimpleProportionallControll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95" y="1169223"/>
            <a:ext cx="5648782" cy="156350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76404" y="7358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Calculating root locus</a:t>
            </a:r>
            <a:r>
              <a:rPr lang="en-US" sz="2727" b="1">
                <a:latin typeface="Arial" charset="0"/>
              </a:rPr>
              <a:t>: </a:t>
            </a:r>
            <a:r>
              <a:rPr lang="en-US" sz="2727" b="1" smtClean="0">
                <a:latin typeface="Arial" charset="0"/>
              </a:rPr>
              <a:t>Example1</a:t>
            </a:r>
            <a:endParaRPr lang="en-US" sz="2727" b="1" dirty="0">
              <a:latin typeface="Arial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351694" y="628617"/>
            <a:ext cx="8792306" cy="40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45" dirty="0">
                <a:latin typeface="Arial"/>
                <a:cs typeface="Arial"/>
              </a:rPr>
              <a:t>For the simple proportional controller </a:t>
            </a:r>
            <a:r>
              <a:rPr lang="en-US" sz="2045" dirty="0" smtClean="0">
                <a:latin typeface="Arial"/>
                <a:cs typeface="Arial"/>
              </a:rPr>
              <a:t>system </a:t>
            </a:r>
            <a:r>
              <a:rPr lang="en-US" sz="2045" smtClean="0">
                <a:latin typeface="Arial"/>
                <a:cs typeface="Arial"/>
              </a:rPr>
              <a:t>with forward path gain </a:t>
            </a:r>
            <a:r>
              <a:rPr lang="en-US" sz="2045" dirty="0" smtClean="0">
                <a:latin typeface="Arial"/>
                <a:cs typeface="Arial"/>
              </a:rPr>
              <a:t>K</a:t>
            </a:r>
            <a:endParaRPr lang="en-US" sz="2045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144737"/>
            <a:ext cx="699247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3492" indent="-243492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This leads to the closed-loop transfer function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120602"/>
              </p:ext>
            </p:extLst>
          </p:nvPr>
        </p:nvGraphicFramePr>
        <p:xfrm>
          <a:off x="2464723" y="4933518"/>
          <a:ext cx="1381069" cy="7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216" name="Equation" r:id="rId8" imgW="838200" imgH="431800" progId="Equation.3">
                  <p:embed/>
                </p:oleObj>
              </mc:Choice>
              <mc:Fallback>
                <p:oleObj name="Equation" r:id="rId8" imgW="838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64723" y="4933518"/>
                        <a:ext cx="1381069" cy="7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4185139" y="4915772"/>
            <a:ext cx="4660748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45" dirty="0">
                <a:latin typeface="Arial"/>
                <a:cs typeface="Arial"/>
              </a:rPr>
              <a:t>A</a:t>
            </a:r>
            <a:r>
              <a:rPr lang="en-US" sz="2045" dirty="0" smtClean="0">
                <a:latin typeface="Arial"/>
                <a:cs typeface="Arial"/>
              </a:rPr>
              <a:t>djustable </a:t>
            </a:r>
            <a:r>
              <a:rPr lang="en-US" sz="2045" dirty="0">
                <a:latin typeface="Arial"/>
                <a:cs typeface="Arial"/>
              </a:rPr>
              <a:t>gain </a:t>
            </a:r>
            <a:r>
              <a:rPr lang="en-US" sz="2045" dirty="0" smtClean="0">
                <a:latin typeface="Arial"/>
                <a:cs typeface="Arial"/>
              </a:rPr>
              <a:t>K will therefore affect location of the system poles</a:t>
            </a:r>
            <a:endParaRPr lang="en-US" sz="2045" dirty="0"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136264"/>
            <a:ext cx="8370278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45" dirty="0">
                <a:latin typeface="Arial"/>
                <a:cs typeface="Arial"/>
              </a:rPr>
              <a:t>Poles occur </a:t>
            </a:r>
            <a:r>
              <a:rPr lang="en-US" sz="2045" dirty="0" smtClean="0">
                <a:latin typeface="Arial"/>
                <a:cs typeface="Arial"/>
              </a:rPr>
              <a:t>when (</a:t>
            </a:r>
            <a:r>
              <a:rPr lang="en-US" sz="2045" dirty="0" err="1" smtClean="0">
                <a:latin typeface="Arial"/>
                <a:cs typeface="Arial"/>
              </a:rPr>
              <a:t>s+a+K</a:t>
            </a:r>
            <a:r>
              <a:rPr lang="en-US" sz="2045" dirty="0">
                <a:latin typeface="Arial"/>
                <a:cs typeface="Arial"/>
              </a:rPr>
              <a:t>)=</a:t>
            </a:r>
            <a:r>
              <a:rPr lang="en-US" sz="2045" dirty="0" smtClean="0">
                <a:latin typeface="Arial"/>
                <a:cs typeface="Arial"/>
              </a:rPr>
              <a:t>0</a:t>
            </a:r>
            <a:r>
              <a:rPr lang="en-US" sz="2045" dirty="0">
                <a:latin typeface="Arial"/>
                <a:cs typeface="Arial"/>
              </a:rPr>
              <a:t> </a:t>
            </a:r>
            <a:r>
              <a:rPr lang="en-US" sz="2045" dirty="0" smtClean="0">
                <a:latin typeface="Arial"/>
                <a:cs typeface="Arial"/>
              </a:rPr>
              <a:t>so therefore s </a:t>
            </a:r>
            <a:r>
              <a:rPr lang="en-US" sz="2045" dirty="0">
                <a:latin typeface="Arial"/>
                <a:cs typeface="Arial"/>
              </a:rPr>
              <a:t>= -(</a:t>
            </a:r>
            <a:r>
              <a:rPr lang="en-US" sz="2045" dirty="0" err="1" smtClean="0">
                <a:latin typeface="Arial"/>
                <a:cs typeface="Arial"/>
              </a:rPr>
              <a:t>a+K</a:t>
            </a:r>
            <a:r>
              <a:rPr lang="en-US" sz="2045" dirty="0" smtClean="0">
                <a:latin typeface="Arial"/>
                <a:cs typeface="Arial"/>
              </a:rPr>
              <a:t>)</a:t>
            </a:r>
          </a:p>
          <a:p>
            <a:r>
              <a:rPr lang="en-US" sz="2045" dirty="0" smtClean="0">
                <a:latin typeface="Arial"/>
                <a:cs typeface="Arial"/>
              </a:rPr>
              <a:t>There are no zeros for this transfer function </a:t>
            </a:r>
            <a:endParaRPr lang="en-US" sz="204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57033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6" grpId="0"/>
      <p:bldP spid="2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21"/>
            <a:ext cx="3578220" cy="296438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5410" y="2"/>
            <a:ext cx="7596554" cy="556355"/>
          </a:xfrm>
        </p:spPr>
        <p:txBody>
          <a:bodyPr/>
          <a:lstStyle/>
          <a:p>
            <a:r>
              <a:rPr lang="en-US" sz="2954" b="1" dirty="0">
                <a:latin typeface="Arial" charset="0"/>
              </a:rPr>
              <a:t>Matlab root locus normal rod pendulum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4232" y="2531761"/>
            <a:ext cx="1372135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 charset="0"/>
              </a:rPr>
              <a:t>Always </a:t>
            </a:r>
          </a:p>
          <a:p>
            <a:pPr algn="l"/>
            <a:r>
              <a:rPr lang="en-US" sz="2215" dirty="0">
                <a:solidFill>
                  <a:srgbClr val="FF0000"/>
                </a:solidFill>
                <a:latin typeface="Arial" charset="0"/>
              </a:rPr>
              <a:t>stable</a:t>
            </a:r>
            <a:endParaRPr lang="en-US" sz="2215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60" y="847480"/>
            <a:ext cx="5148571" cy="33376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762869"/>
            <a:ext cx="3639282" cy="2831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621" y="5410202"/>
            <a:ext cx="3516923" cy="1184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379" y="4020004"/>
            <a:ext cx="2684585" cy="18170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03332" y="4217915"/>
            <a:ext cx="2516922" cy="1114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 charset="0"/>
              </a:rPr>
              <a:t>Open loop response is a damped sinusoid</a:t>
            </a:r>
            <a:endParaRPr lang="en-US" sz="2215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4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r="12445"/>
          <a:stretch/>
        </p:blipFill>
        <p:spPr>
          <a:xfrm>
            <a:off x="140676" y="754169"/>
            <a:ext cx="3107811" cy="336360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16352" y="-10761"/>
            <a:ext cx="7596554" cy="556355"/>
          </a:xfrm>
        </p:spPr>
        <p:txBody>
          <a:bodyPr>
            <a:normAutofit fontScale="90000"/>
          </a:bodyPr>
          <a:lstStyle/>
          <a:p>
            <a:r>
              <a:rPr lang="en-US" sz="2954" b="1" dirty="0">
                <a:latin typeface="Arial" charset="0"/>
              </a:rPr>
              <a:t>Matlab PID root locus normal rod pendulum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42495" y="2255126"/>
            <a:ext cx="1372135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 charset="0"/>
              </a:rPr>
              <a:t>Always </a:t>
            </a:r>
          </a:p>
          <a:p>
            <a:pPr algn="l"/>
            <a:r>
              <a:rPr lang="en-US" sz="2215" dirty="0">
                <a:solidFill>
                  <a:srgbClr val="FF0000"/>
                </a:solidFill>
                <a:latin typeface="Arial" charset="0"/>
              </a:rPr>
              <a:t>stable</a:t>
            </a:r>
            <a:endParaRPr lang="en-US" sz="2215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09" y="5066433"/>
            <a:ext cx="3716215" cy="1207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624" y="962250"/>
            <a:ext cx="4661377" cy="33681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97" y="4205985"/>
            <a:ext cx="3077514" cy="238824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72681" y="5163720"/>
            <a:ext cx="1372135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FF0000"/>
                </a:solidFill>
                <a:latin typeface="Arial" charset="0"/>
              </a:rPr>
              <a:t>Step response</a:t>
            </a:r>
            <a:endParaRPr lang="en-US" sz="2215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187"/>
            <a:ext cx="9144000" cy="55853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2212" y="5272145"/>
            <a:ext cx="2190228" cy="774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15" dirty="0">
                <a:solidFill>
                  <a:srgbClr val="FF0000"/>
                </a:solidFill>
                <a:latin typeface="Arial" charset="0"/>
              </a:rPr>
              <a:t>Set target angle </a:t>
            </a:r>
          </a:p>
          <a:p>
            <a:r>
              <a:rPr lang="en-US" sz="2215" dirty="0">
                <a:solidFill>
                  <a:srgbClr val="FF0000"/>
                </a:solidFill>
                <a:latin typeface="Arial" charset="0"/>
              </a:rPr>
              <a:t>To 0 degrees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6464" y="1513244"/>
            <a:ext cx="2692099" cy="7740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15" dirty="0">
                <a:solidFill>
                  <a:srgbClr val="FF0000"/>
                </a:solidFill>
                <a:latin typeface="Arial" charset="0"/>
              </a:rPr>
              <a:t>Add small</a:t>
            </a:r>
          </a:p>
          <a:p>
            <a:r>
              <a:rPr lang="en-US" sz="2215" dirty="0">
                <a:solidFill>
                  <a:srgbClr val="FF0000"/>
                </a:solidFill>
                <a:latin typeface="Arial" charset="0"/>
              </a:rPr>
              <a:t>velocity disturbance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73723" y="-5666"/>
            <a:ext cx="7596554" cy="556355"/>
          </a:xfrm>
        </p:spPr>
        <p:txBody>
          <a:bodyPr/>
          <a:lstStyle/>
          <a:p>
            <a:r>
              <a:rPr lang="en-US" sz="2954" b="1" dirty="0">
                <a:latin typeface="Arial" charset="0"/>
              </a:rPr>
              <a:t>Simulink: PID with 4.15 gain</a:t>
            </a:r>
          </a:p>
        </p:txBody>
      </p:sp>
      <p:sp>
        <p:nvSpPr>
          <p:cNvPr id="3" name="Frame 2"/>
          <p:cNvSpPr/>
          <p:nvPr/>
        </p:nvSpPr>
        <p:spPr>
          <a:xfrm>
            <a:off x="2270844" y="3151346"/>
            <a:ext cx="1055077" cy="1246909"/>
          </a:xfrm>
          <a:prstGeom prst="frame">
            <a:avLst/>
          </a:prstGeom>
          <a:solidFill>
            <a:srgbClr val="FF0000">
              <a:alpha val="27000"/>
            </a:srgbClr>
          </a:solidFill>
          <a:ln>
            <a:solidFill>
              <a:srgbClr val="FF0000">
                <a:alpha val="11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4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6" y="1024793"/>
            <a:ext cx="5287108" cy="475956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76432" y="-16919"/>
            <a:ext cx="7596554" cy="556355"/>
          </a:xfrm>
        </p:spPr>
        <p:txBody>
          <a:bodyPr>
            <a:normAutofit/>
          </a:bodyPr>
          <a:lstStyle/>
          <a:p>
            <a:r>
              <a:rPr lang="en-US" sz="2954" b="1" dirty="0">
                <a:latin typeface="Arial" charset="0"/>
              </a:rPr>
              <a:t>Normal rod pendulum angle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822468" y="1863560"/>
            <a:ext cx="2247072" cy="232031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2210438" y="2901590"/>
            <a:ext cx="3700343" cy="2369152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64" y="855277"/>
            <a:ext cx="2691488" cy="2721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709" y="3719804"/>
            <a:ext cx="2834946" cy="28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8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772143"/>
            <a:ext cx="7239000" cy="2930769"/>
          </a:xfrm>
        </p:spPr>
        <p:txBody>
          <a:bodyPr>
            <a:normAutofit fontScale="90000"/>
          </a:bodyPr>
          <a:lstStyle/>
          <a:p>
            <a:r>
              <a:rPr lang="en-GB" sz="6646" b="1" dirty="0" smtId="1">
                <a:solidFill>
                  <a:srgbClr val="FF3300"/>
                </a:solidFill>
              </a:rPr>
              <a:t>Interlude</a:t>
            </a:r>
            <a:br>
              <a:rPr lang="en-GB" sz="6646" b="1" dirty="0" smtId="1">
                <a:solidFill>
                  <a:srgbClr val="FF3300"/>
                </a:solidFill>
              </a:rPr>
            </a:br>
            <a:r>
              <a:rPr lang="en-GB" sz="6646" b="1" dirty="0" smtId="1">
                <a:solidFill>
                  <a:srgbClr val="FF3300"/>
                </a:solidFill>
              </a:rPr>
              <a:t/>
            </a:r>
            <a:br>
              <a:rPr lang="en-GB" sz="6646" b="1" dirty="0" smtId="1">
                <a:solidFill>
                  <a:srgbClr val="FF3300"/>
                </a:solidFill>
              </a:rPr>
            </a:br>
            <a:r>
              <a:rPr lang="en-GB" sz="6646" b="1" dirty="0" smtId="1">
                <a:solidFill>
                  <a:srgbClr val="FF3300"/>
                </a:solidFill>
              </a:rPr>
              <a:t>10 minute break</a:t>
            </a:r>
            <a:endParaRPr lang="en-GB" sz="6646" dirty="0"/>
          </a:p>
        </p:txBody>
      </p:sp>
    </p:spTree>
    <p:extLst>
      <p:ext uri="{BB962C8B-B14F-4D97-AF65-F5344CB8AC3E}">
        <p14:creationId xmlns:p14="http://schemas.microsoft.com/office/powerpoint/2010/main" val="2017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772143"/>
            <a:ext cx="7239000" cy="2930769"/>
          </a:xfrm>
        </p:spPr>
        <p:txBody>
          <a:bodyPr>
            <a:normAutofit fontScale="90000"/>
          </a:bodyPr>
          <a:lstStyle/>
          <a:p>
            <a:r>
              <a:rPr lang="en-GB" sz="3323" b="1" dirty="0" smtId="1">
                <a:solidFill>
                  <a:srgbClr val="FF3300"/>
                </a:solidFill>
              </a:rPr>
              <a:t>ROCO218</a:t>
            </a:r>
            <a:r>
              <a:rPr lang="en-GB" sz="3323" b="1" dirty="0">
                <a:solidFill>
                  <a:srgbClr val="FF3300"/>
                </a:solidFill>
              </a:rPr>
              <a:t>: Control Engineering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b="1" dirty="0">
                <a:solidFill>
                  <a:srgbClr val="FF3300"/>
                </a:solidFill>
              </a:rPr>
              <a:t>Dr Ian Howard </a:t>
            </a:r>
            <a:br>
              <a:rPr lang="en-GB" sz="3323" b="1" dirty="0">
                <a:solidFill>
                  <a:srgbClr val="FF3300"/>
                </a:solidFill>
              </a:rPr>
            </a:br>
            <a:r>
              <a:rPr lang="en-GB" sz="3323" i="1" dirty="0">
                <a:solidFill>
                  <a:srgbClr val="FF3300"/>
                </a:solidFill>
              </a:rPr>
              <a:t/>
            </a:r>
            <a:br>
              <a:rPr lang="en-GB" sz="3323" i="1" dirty="0">
                <a:solidFill>
                  <a:srgbClr val="FF3300"/>
                </a:solidFill>
              </a:rPr>
            </a:br>
            <a:r>
              <a:rPr lang="en-GB" sz="3323" dirty="0"/>
              <a:t>Lecture </a:t>
            </a:r>
            <a:r>
              <a:rPr lang="en-GB" sz="3323" dirty="0" smtClean="0"/>
              <a:t>10</a:t>
            </a: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/>
            </a:r>
            <a:br>
              <a:rPr lang="en-GB" sz="3323" dirty="0"/>
            </a:br>
            <a:r>
              <a:rPr lang="en-GB" sz="3323" dirty="0"/>
              <a:t>Nyquist stability criterion</a:t>
            </a:r>
          </a:p>
        </p:txBody>
      </p:sp>
    </p:spTree>
    <p:extLst>
      <p:ext uri="{BB962C8B-B14F-4D97-AF65-F5344CB8AC3E}">
        <p14:creationId xmlns:p14="http://schemas.microsoft.com/office/powerpoint/2010/main" val="9640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err="1">
                <a:latin typeface="Arial" charset="0"/>
              </a:rPr>
              <a:t>Nyquist</a:t>
            </a:r>
            <a:r>
              <a:rPr lang="en-US" sz="2954" b="1" dirty="0">
                <a:latin typeface="Arial" charset="0"/>
              </a:rPr>
              <a:t> Criterion background concepts</a:t>
            </a:r>
          </a:p>
        </p:txBody>
      </p:sp>
      <p:sp>
        <p:nvSpPr>
          <p:cNvPr id="2" name="Rectangle 1"/>
          <p:cNvSpPr/>
          <p:nvPr/>
        </p:nvSpPr>
        <p:spPr>
          <a:xfrm>
            <a:off x="2" y="1349285"/>
            <a:ext cx="889078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Bode stability criterion is based on Bode diagram</a:t>
            </a:r>
            <a:r>
              <a:rPr lang="en-US" altLang="zh-CN" sz="2000" dirty="0">
                <a:solidFill>
                  <a:srgbClr val="FF0000"/>
                </a:solidFill>
                <a:latin typeface="Arial"/>
                <a:ea typeface="Times New Roman" charset="0"/>
                <a:cs typeface="Arial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of open-loop system </a:t>
            </a:r>
          </a:p>
          <a:p>
            <a:pPr marL="316531" indent="-316531">
              <a:buFont typeface="Arial"/>
              <a:buChar char="•"/>
            </a:pPr>
            <a:endParaRPr lang="en-US" altLang="zh-CN" sz="2000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indent="-316531">
              <a:buFont typeface="Arial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Used to determine the stability of closed-loop system </a:t>
            </a:r>
          </a:p>
          <a:p>
            <a:pPr marL="316531" indent="-316531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indent="-316531">
              <a:buFont typeface="Arial"/>
              <a:buChar char="•"/>
            </a:pPr>
            <a:r>
              <a:rPr lang="en-US" altLang="zh-CN" sz="2000" dirty="0" err="1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Nyquist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 stability criterion is based on the </a:t>
            </a:r>
            <a:r>
              <a:rPr lang="en-US" altLang="zh-CN" sz="2000" dirty="0" err="1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Nyquist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 diagram of the open-loop system </a:t>
            </a:r>
          </a:p>
          <a:p>
            <a:pPr marL="316531" indent="-316531">
              <a:buFont typeface="Arial"/>
              <a:buChar char="•"/>
            </a:pPr>
            <a:endParaRPr lang="en-US" altLang="zh-CN" sz="2000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indent="-316531">
              <a:buFont typeface="Arial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Also used to determine the stability of closed-loop system</a:t>
            </a:r>
          </a:p>
          <a:p>
            <a:pPr marL="316531" indent="-316531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indent="-316531"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Both determine the stability of closed-loop system on the basis of the frequency response of the open-loop system</a:t>
            </a:r>
          </a:p>
          <a:p>
            <a:pPr marL="316531" indent="-316531">
              <a:buFont typeface="Arial"/>
              <a:buChar char="•"/>
            </a:pPr>
            <a:endParaRPr lang="en-US" sz="2000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979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85447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err="1">
                <a:latin typeface="Arial" charset="0"/>
              </a:rPr>
              <a:t>Nyquist</a:t>
            </a:r>
            <a:r>
              <a:rPr lang="en-US" sz="2954" b="1" dirty="0">
                <a:latin typeface="Arial" charset="0"/>
              </a:rPr>
              <a:t> Criterion background concepts</a:t>
            </a:r>
          </a:p>
        </p:txBody>
      </p:sp>
      <p:sp>
        <p:nvSpPr>
          <p:cNvPr id="2" name="Rectangle 1"/>
          <p:cNvSpPr/>
          <p:nvPr/>
        </p:nvSpPr>
        <p:spPr>
          <a:xfrm>
            <a:off x="257800" y="875794"/>
            <a:ext cx="2305486" cy="433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15" dirty="0">
                <a:latin typeface="Arial"/>
                <a:cs typeface="Arial"/>
              </a:rPr>
              <a:t>Transfer function</a:t>
            </a:r>
            <a:endParaRPr lang="en-US" sz="2215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524" y="1072661"/>
            <a:ext cx="3516923" cy="1730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785448" y="1846389"/>
          <a:ext cx="2709497" cy="89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77" name="Equation" r:id="rId4" imgW="1270000" imgH="419100" progId="Equation.3">
                  <p:embed/>
                </p:oleObj>
              </mc:Choice>
              <mc:Fallback>
                <p:oleObj name="Equation" r:id="rId4" imgW="1270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448" y="1846389"/>
                        <a:ext cx="2709497" cy="893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3122719"/>
            <a:ext cx="537503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316531" indent="-316531" eaLnBrk="1" hangingPunct="1">
              <a:buFont typeface="Arial"/>
              <a:buChar char="•"/>
            </a:pPr>
            <a:r>
              <a:rPr lang="en-US" sz="2000" b="0" dirty="0">
                <a:latin typeface="Arial"/>
                <a:cs typeface="Arial"/>
              </a:rPr>
              <a:t>The transfer function T(s) has closed-loop pole on the right half of the s-plane, the system is unstable </a:t>
            </a:r>
          </a:p>
          <a:p>
            <a:pPr marL="316531" indent="-316531" eaLnBrk="1" hangingPunct="1">
              <a:buFont typeface="Arial"/>
              <a:buChar char="•"/>
            </a:pPr>
            <a:endParaRPr lang="en-US" sz="2000" b="0" dirty="0">
              <a:latin typeface="Arial"/>
              <a:cs typeface="Arial"/>
            </a:endParaRPr>
          </a:p>
          <a:p>
            <a:pPr marL="316531" indent="-316531" eaLnBrk="1" hangingPunct="1">
              <a:buFont typeface="Arial"/>
              <a:buChar char="•"/>
            </a:pPr>
            <a:r>
              <a:rPr lang="en-US" sz="2000" b="0" dirty="0">
                <a:latin typeface="Arial"/>
                <a:cs typeface="Arial"/>
              </a:rPr>
              <a:t>To test for stability we need to check whether the characteristic equation has poles outside the left-half-plane </a:t>
            </a:r>
          </a:p>
          <a:p>
            <a:pPr marL="316531" indent="-316531" eaLnBrk="1" hangingPunct="1">
              <a:buFont typeface="Arial"/>
              <a:buChar char="•"/>
            </a:pPr>
            <a:endParaRPr lang="en-US" sz="2000" b="0" dirty="0">
              <a:latin typeface="Arial"/>
              <a:cs typeface="Arial"/>
            </a:endParaRPr>
          </a:p>
          <a:p>
            <a:pPr marL="316531" indent="-316531" eaLnBrk="1" hangingPunct="1">
              <a:buFont typeface="Arial"/>
              <a:buChar char="•"/>
            </a:pPr>
            <a:r>
              <a:rPr lang="en-US" sz="2000" b="0" dirty="0">
                <a:latin typeface="Arial"/>
                <a:cs typeface="Arial"/>
              </a:rPr>
              <a:t>If there are no closed-loop poles on the right half of the s-plane, the system is stable</a:t>
            </a:r>
          </a:p>
          <a:p>
            <a:pPr marL="316531" indent="-316531" eaLnBrk="1" hangingPunct="1">
              <a:buFont typeface="Arial"/>
              <a:buChar char="•"/>
            </a:pPr>
            <a:endParaRPr lang="en-US" sz="2000" b="0" dirty="0"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/>
          <a:srcRect l="-552" t="460" r="59503" b="-460"/>
          <a:stretch/>
        </p:blipFill>
        <p:spPr>
          <a:xfrm>
            <a:off x="5531223" y="2973531"/>
            <a:ext cx="3168044" cy="34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2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73723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err="1">
                <a:latin typeface="Arial" charset="0"/>
              </a:rPr>
              <a:t>Nyquist</a:t>
            </a:r>
            <a:r>
              <a:rPr lang="en-US" sz="2954" b="1" dirty="0">
                <a:latin typeface="Arial" charset="0"/>
              </a:rPr>
              <a:t> plot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89097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/>
              <a:buChar char="•"/>
            </a:pP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A Nyquist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diagram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a plot of the frequency response </a:t>
            </a:r>
            <a:r>
              <a:rPr lang="en-US" sz="2000" dirty="0" smtClean="0">
                <a:solidFill>
                  <a:srgbClr val="FF0000"/>
                </a:solidFill>
                <a:latin typeface="Arial"/>
                <a:cs typeface="Arial"/>
              </a:rPr>
              <a:t>on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an Argand diagram</a:t>
            </a:r>
          </a:p>
          <a:p>
            <a:pPr marL="263776" indent="-263776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263776" indent="-263776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No detailed rules for sketching </a:t>
            </a:r>
            <a:r>
              <a:rPr lang="en-US" sz="2000" dirty="0" err="1">
                <a:latin typeface="Arial"/>
                <a:cs typeface="Arial"/>
              </a:rPr>
              <a:t>Nyquist</a:t>
            </a:r>
            <a:r>
              <a:rPr lang="en-US" sz="2000" dirty="0">
                <a:latin typeface="Arial"/>
                <a:cs typeface="Arial"/>
              </a:rPr>
              <a:t> diagrams</a:t>
            </a:r>
          </a:p>
          <a:p>
            <a:pPr marL="263776" indent="-263776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263776" indent="-263776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Suffices to determine the asymptotic behavior </a:t>
            </a:r>
            <a:r>
              <a:rPr lang="en-US" sz="2000" dirty="0" smtClean="0">
                <a:latin typeface="Arial"/>
                <a:cs typeface="Arial"/>
              </a:rPr>
              <a:t>as angular frequency  </a:t>
            </a:r>
            <a:r>
              <a:rPr lang="en-US" sz="2000" dirty="0" err="1">
                <a:latin typeface="Arial"/>
                <a:cs typeface="Arial"/>
              </a:rPr>
              <a:t>ω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ea typeface="Wingdings"/>
                <a:cs typeface="Arial"/>
                <a:sym typeface="Wingdings"/>
              </a:rPr>
              <a:t></a:t>
            </a:r>
            <a:r>
              <a:rPr lang="en-US" sz="2000" dirty="0">
                <a:latin typeface="Arial"/>
                <a:cs typeface="Arial"/>
              </a:rPr>
              <a:t>0 and   </a:t>
            </a:r>
            <a:r>
              <a:rPr lang="en-US" sz="2000" dirty="0" err="1">
                <a:latin typeface="Arial"/>
                <a:cs typeface="Arial"/>
              </a:rPr>
              <a:t>ω</a:t>
            </a:r>
            <a:r>
              <a:rPr lang="en-US" sz="2000" dirty="0">
                <a:latin typeface="Arial"/>
                <a:ea typeface="Wingdings"/>
                <a:cs typeface="Arial"/>
                <a:sym typeface="Wingdings"/>
              </a:rPr>
              <a:t></a:t>
            </a:r>
            <a:r>
              <a:rPr lang="en-US" sz="2000" dirty="0">
                <a:latin typeface="Arial"/>
                <a:cs typeface="Arial"/>
              </a:rPr>
              <a:t>∞ </a:t>
            </a:r>
          </a:p>
          <a:p>
            <a:pPr marL="263776" indent="-263776">
              <a:buFont typeface="Arial"/>
              <a:buChar char="•"/>
            </a:pPr>
            <a:endParaRPr lang="en-US" sz="2000" dirty="0">
              <a:latin typeface="Arial"/>
              <a:cs typeface="Arial"/>
            </a:endParaRPr>
          </a:p>
          <a:p>
            <a:pPr marL="263776" indent="-263776">
              <a:buFont typeface="Arial"/>
              <a:buChar char="•"/>
            </a:pPr>
            <a:r>
              <a:rPr lang="en-US" sz="2000" dirty="0" err="1">
                <a:latin typeface="Arial"/>
                <a:cs typeface="Arial"/>
              </a:rPr>
              <a:t>Nyquist’s</a:t>
            </a:r>
            <a:r>
              <a:rPr lang="en-US" sz="2000" dirty="0">
                <a:latin typeface="Arial"/>
                <a:cs typeface="Arial"/>
              </a:rPr>
              <a:t> Stability Theorem allows us to deduce closed-loop  properties, the location of poles of the transfer function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3047668" y="3645907"/>
          <a:ext cx="2709497" cy="89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93" name="Equation" r:id="rId3" imgW="1270000" imgH="419100" progId="Equation.DSMT4">
                  <p:embed/>
                </p:oleObj>
              </mc:Choice>
              <mc:Fallback>
                <p:oleObj name="Equation" r:id="rId3" imgW="12700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7668" y="3645907"/>
                        <a:ext cx="2709497" cy="893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453979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By consideration of the open loop frequency response of the return function</a:t>
            </a: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789312"/>
              </p:ext>
            </p:extLst>
          </p:nvPr>
        </p:nvGraphicFramePr>
        <p:xfrm>
          <a:off x="3241065" y="5088304"/>
          <a:ext cx="3006969" cy="407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894" name="Equation" r:id="rId5" imgW="1409700" imgH="190500" progId="Equation.3">
                  <p:embed/>
                </p:oleObj>
              </mc:Choice>
              <mc:Fallback>
                <p:oleObj name="Equation" r:id="rId5" imgW="14097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1065" y="5088304"/>
                        <a:ext cx="3006969" cy="407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564490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Main idea is we use –</a:t>
            </a:r>
            <a:r>
              <a:rPr lang="en-US" sz="2000" dirty="0" err="1">
                <a:latin typeface="Arial"/>
                <a:cs typeface="Arial"/>
              </a:rPr>
              <a:t>ve</a:t>
            </a:r>
            <a:r>
              <a:rPr lang="en-US" sz="2000" dirty="0">
                <a:latin typeface="Arial"/>
                <a:cs typeface="Arial"/>
              </a:rPr>
              <a:t> feedback to reduce error</a:t>
            </a:r>
          </a:p>
          <a:p>
            <a:pPr marL="263776" indent="-263776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But when fed-back 180° out of phase it becomes +</a:t>
            </a:r>
            <a:r>
              <a:rPr lang="en-US" sz="2000" dirty="0" err="1">
                <a:latin typeface="Arial"/>
                <a:cs typeface="Arial"/>
              </a:rPr>
              <a:t>ve</a:t>
            </a:r>
            <a:r>
              <a:rPr lang="en-US" sz="2000" dirty="0">
                <a:latin typeface="Arial"/>
                <a:cs typeface="Arial"/>
              </a:rPr>
              <a:t> feedback!</a:t>
            </a:r>
          </a:p>
          <a:p>
            <a:pPr marL="263776" indent="-263776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If gain &gt;1 at this point the the system will become unstable!</a:t>
            </a:r>
          </a:p>
        </p:txBody>
      </p:sp>
      <p:sp>
        <p:nvSpPr>
          <p:cNvPr id="2" name="Rectangle 1"/>
          <p:cNvSpPr/>
          <p:nvPr/>
        </p:nvSpPr>
        <p:spPr>
          <a:xfrm>
            <a:off x="4362174" y="4130261"/>
            <a:ext cx="1524000" cy="39254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2" idx="3"/>
          </p:cNvCxnSpPr>
          <p:nvPr/>
        </p:nvCxnSpPr>
        <p:spPr>
          <a:xfrm flipH="1" flipV="1">
            <a:off x="5886174" y="4326532"/>
            <a:ext cx="2139860" cy="22088"/>
          </a:xfrm>
          <a:prstGeom prst="straightConnector1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Left Brace 13"/>
          <p:cNvSpPr/>
          <p:nvPr/>
        </p:nvSpPr>
        <p:spPr>
          <a:xfrm rot="5400000">
            <a:off x="7831254" y="3640406"/>
            <a:ext cx="372619" cy="1744869"/>
          </a:xfrm>
          <a:prstGeom prst="leftBrace">
            <a:avLst>
              <a:gd name="adj1" fmla="val 0"/>
              <a:gd name="adj2" fmla="val 50000"/>
            </a:avLst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59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4" grpId="0"/>
      <p:bldP spid="10" grpId="0" build="p" bldLvl="2"/>
      <p:bldP spid="2" grpId="0" animBg="1"/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69" y="1319014"/>
            <a:ext cx="7391562" cy="527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46831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Mapping between s-plane and F(s)-plane</a:t>
            </a:r>
          </a:p>
        </p:txBody>
      </p:sp>
      <p:sp>
        <p:nvSpPr>
          <p:cNvPr id="4" name="Rectangle 3"/>
          <p:cNvSpPr/>
          <p:nvPr/>
        </p:nvSpPr>
        <p:spPr>
          <a:xfrm>
            <a:off x="746831" y="1019421"/>
            <a:ext cx="3000472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/>
                <a:cs typeface="Arial"/>
              </a:rPr>
              <a:t>Follow this s-plane contour</a:t>
            </a:r>
          </a:p>
        </p:txBody>
      </p:sp>
      <p:sp>
        <p:nvSpPr>
          <p:cNvPr id="5" name="Rectangle 4"/>
          <p:cNvSpPr/>
          <p:nvPr/>
        </p:nvSpPr>
        <p:spPr>
          <a:xfrm>
            <a:off x="4607993" y="1041556"/>
            <a:ext cx="3461103" cy="376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46" dirty="0">
                <a:latin typeface="Arial"/>
                <a:cs typeface="Arial"/>
              </a:rPr>
              <a:t>This generates </a:t>
            </a:r>
            <a:r>
              <a:rPr lang="en-US" sz="1846" dirty="0" err="1">
                <a:latin typeface="Arial"/>
                <a:cs typeface="Arial"/>
              </a:rPr>
              <a:t>Nyquist</a:t>
            </a:r>
            <a:r>
              <a:rPr lang="en-US" sz="1846" dirty="0">
                <a:latin typeface="Arial"/>
                <a:cs typeface="Arial"/>
              </a:rPr>
              <a:t> contour</a:t>
            </a:r>
          </a:p>
        </p:txBody>
      </p:sp>
    </p:spTree>
    <p:extLst>
      <p:ext uri="{BB962C8B-B14F-4D97-AF65-F5344CB8AC3E}">
        <p14:creationId xmlns:p14="http://schemas.microsoft.com/office/powerpoint/2010/main" val="99147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1598484"/>
            <a:ext cx="5305467" cy="1665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3492" indent="-243492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Root-locus found by plotting poles of closed-loop transfer function for K starting at zero and going to to large </a:t>
            </a:r>
            <a:r>
              <a:rPr lang="en-US" sz="2000" dirty="0" smtClean="0">
                <a:latin typeface="Arial"/>
                <a:cs typeface="Arial"/>
              </a:rPr>
              <a:t>value</a:t>
            </a:r>
          </a:p>
          <a:p>
            <a:pPr marL="243492" indent="-243492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Here </a:t>
            </a:r>
            <a:r>
              <a:rPr lang="en-US" sz="2000" dirty="0">
                <a:latin typeface="Arial"/>
                <a:cs typeface="Arial"/>
              </a:rPr>
              <a:t>plotted here for range K = 1 to </a:t>
            </a:r>
            <a:r>
              <a:rPr lang="en-US" sz="2000" dirty="0" smtClean="0">
                <a:latin typeface="Arial"/>
                <a:cs typeface="Arial"/>
              </a:rPr>
              <a:t>100 in video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68" y="1763187"/>
            <a:ext cx="3751385" cy="493408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37297" y="48488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 smtClean="0">
                <a:latin typeface="Arial" charset="0"/>
              </a:rPr>
              <a:t>DIY Matlab plot of </a:t>
            </a:r>
            <a:r>
              <a:rPr lang="en-US" sz="2727" b="1" dirty="0">
                <a:latin typeface="Arial" charset="0"/>
              </a:rPr>
              <a:t>poles for </a:t>
            </a:r>
            <a:r>
              <a:rPr lang="en-US" sz="2727" b="1" dirty="0" smtClean="0">
                <a:latin typeface="Arial" charset="0"/>
              </a:rPr>
              <a:t>a range </a:t>
            </a:r>
            <a:r>
              <a:rPr lang="en-US" sz="2727" b="1" dirty="0">
                <a:latin typeface="Arial" charset="0"/>
              </a:rPr>
              <a:t>of </a:t>
            </a:r>
            <a:r>
              <a:rPr lang="en-US" sz="2727" b="1" dirty="0" smtClean="0">
                <a:latin typeface="Arial" charset="0"/>
              </a:rPr>
              <a:t>gain K</a:t>
            </a:r>
            <a:endParaRPr lang="en-US" sz="2727" b="1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562046"/>
            <a:ext cx="5305470" cy="1036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3492" indent="-243492">
              <a:buFont typeface="Arial"/>
              <a:buChar char="•"/>
            </a:pPr>
            <a:r>
              <a:rPr lang="en-GB" altLang="ja-JP" sz="2000" dirty="0">
                <a:latin typeface="Arial"/>
                <a:cs typeface="Arial"/>
              </a:rPr>
              <a:t>By </a:t>
            </a:r>
            <a:r>
              <a:rPr lang="en-US" sz="2000" dirty="0">
                <a:latin typeface="Arial"/>
                <a:cs typeface="Arial"/>
              </a:rPr>
              <a:t>common convention</a:t>
            </a:r>
          </a:p>
          <a:p>
            <a:pPr marL="243492" indent="-243492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Poles are marked on </a:t>
            </a:r>
            <a:r>
              <a:rPr lang="en-US" sz="2000" dirty="0" smtClean="0">
                <a:latin typeface="Arial"/>
                <a:cs typeface="Arial"/>
              </a:rPr>
              <a:t>a graph </a:t>
            </a:r>
            <a:r>
              <a:rPr lang="en-US" sz="2000" dirty="0">
                <a:latin typeface="Arial"/>
                <a:cs typeface="Arial"/>
              </a:rPr>
              <a:t>with an 'X' </a:t>
            </a:r>
          </a:p>
          <a:p>
            <a:pPr marL="243492" indent="-243492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Zeros are marked with an 'O</a:t>
            </a:r>
          </a:p>
        </p:txBody>
      </p:sp>
      <p:pic>
        <p:nvPicPr>
          <p:cNvPr id="8" name="rootLocus1Pole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4071" r="8032"/>
          <a:stretch/>
        </p:blipFill>
        <p:spPr>
          <a:xfrm>
            <a:off x="604274" y="3384334"/>
            <a:ext cx="3939125" cy="3361124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93179"/>
              </p:ext>
            </p:extLst>
          </p:nvPr>
        </p:nvGraphicFramePr>
        <p:xfrm>
          <a:off x="5882120" y="816789"/>
          <a:ext cx="1590731" cy="7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056" name="Equation" r:id="rId8" imgW="965200" imgH="431800" progId="Equation.3">
                  <p:embed/>
                </p:oleObj>
              </mc:Choice>
              <mc:Fallback>
                <p:oleObj name="Equation" r:id="rId8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82120" y="816789"/>
                        <a:ext cx="1590731" cy="7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3371283" y="506489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Pole at -1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2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5" grpId="0" build="p" bldLvl="2"/>
      <p:bldP spid="2" grpId="0" build="p" bldLvl="2"/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4831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Using </a:t>
            </a:r>
            <a:r>
              <a:rPr lang="en-US" sz="2954" b="1" dirty="0" err="1">
                <a:latin typeface="Arial" charset="0"/>
              </a:rPr>
              <a:t>Nyquist</a:t>
            </a:r>
            <a:r>
              <a:rPr lang="en-US" sz="2954" b="1" dirty="0">
                <a:latin typeface="Arial" charset="0"/>
              </a:rPr>
              <a:t> plot in a nutshell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64880"/>
          <a:stretch/>
        </p:blipFill>
        <p:spPr>
          <a:xfrm>
            <a:off x="788378" y="2384697"/>
            <a:ext cx="2543258" cy="38192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68079" y="1450117"/>
            <a:ext cx="82900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/>
              <a:buChar char="•"/>
            </a:pPr>
            <a:r>
              <a:rPr lang="en-US" sz="2000" dirty="0" smtClean="0">
                <a:latin typeface="Arial"/>
                <a:cs typeface="Arial"/>
              </a:rPr>
              <a:t>The closed-loop </a:t>
            </a:r>
            <a:r>
              <a:rPr lang="en-US" sz="2000" dirty="0">
                <a:latin typeface="Arial"/>
                <a:cs typeface="Arial"/>
              </a:rPr>
              <a:t>system is stable if the Nyquist diagram of the return ratio doesn’t enclose the point “−1”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283091"/>
              </p:ext>
            </p:extLst>
          </p:nvPr>
        </p:nvGraphicFramePr>
        <p:xfrm>
          <a:off x="572171" y="955955"/>
          <a:ext cx="3006969" cy="407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25" name="Equation" r:id="rId4" imgW="1409700" imgH="190500" progId="Equation.3">
                  <p:embed/>
                </p:oleObj>
              </mc:Choice>
              <mc:Fallback>
                <p:oleObj name="Equation" r:id="rId4" imgW="14097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171" y="955955"/>
                        <a:ext cx="3006969" cy="407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364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270126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Using </a:t>
            </a:r>
            <a:r>
              <a:rPr lang="en-US" sz="2954" b="1" dirty="0" err="1">
                <a:latin typeface="Arial" charset="0"/>
              </a:rPr>
              <a:t>Nyquist</a:t>
            </a:r>
            <a:r>
              <a:rPr lang="en-US" sz="2954" b="1" dirty="0">
                <a:latin typeface="Arial" charset="0"/>
              </a:rPr>
              <a:t> plot in a nutshell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3783"/>
          <a:stretch/>
        </p:blipFill>
        <p:spPr>
          <a:xfrm>
            <a:off x="788378" y="2384697"/>
            <a:ext cx="4795195" cy="3819241"/>
          </a:xfrm>
          <a:prstGeom prst="rect">
            <a:avLst/>
          </a:prstGeom>
        </p:spPr>
      </p:pic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1146432" y="955955"/>
          <a:ext cx="3006969" cy="407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49" name="Equation" r:id="rId4" imgW="1409700" imgH="190500" progId="Equation.3">
                  <p:embed/>
                </p:oleObj>
              </mc:Choice>
              <mc:Fallback>
                <p:oleObj name="Equation" r:id="rId4" imgW="14097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432" y="955955"/>
                        <a:ext cx="3006969" cy="407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68079" y="1450117"/>
            <a:ext cx="8290058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Closed-loop system is stable if the </a:t>
            </a:r>
            <a:r>
              <a:rPr lang="en-US" sz="2215" dirty="0" err="1">
                <a:latin typeface="Arial"/>
                <a:cs typeface="Arial"/>
              </a:rPr>
              <a:t>Nyquist</a:t>
            </a:r>
            <a:r>
              <a:rPr lang="en-US" sz="2215" dirty="0">
                <a:latin typeface="Arial"/>
                <a:cs typeface="Arial"/>
              </a:rPr>
              <a:t> diagram of the return ratio doesn’t enclose the point “−1”</a:t>
            </a:r>
          </a:p>
        </p:txBody>
      </p:sp>
    </p:spTree>
    <p:extLst>
      <p:ext uri="{BB962C8B-B14F-4D97-AF65-F5344CB8AC3E}">
        <p14:creationId xmlns:p14="http://schemas.microsoft.com/office/powerpoint/2010/main" val="7676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-8054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Using </a:t>
            </a:r>
            <a:r>
              <a:rPr lang="en-US" sz="2954" b="1" dirty="0" err="1">
                <a:latin typeface="Arial" charset="0"/>
              </a:rPr>
              <a:t>Nyquist</a:t>
            </a:r>
            <a:r>
              <a:rPr lang="en-US" sz="2954" b="1" dirty="0">
                <a:latin typeface="Arial" charset="0"/>
              </a:rPr>
              <a:t> plot in a nutshell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77" y="2384697"/>
            <a:ext cx="7241678" cy="3819241"/>
          </a:xfrm>
          <a:prstGeom prst="rect">
            <a:avLst/>
          </a:prstGeom>
        </p:spPr>
      </p:pic>
      <p:graphicFrame>
        <p:nvGraphicFramePr>
          <p:cNvPr id="11" name="Object 3"/>
          <p:cNvGraphicFramePr>
            <a:graphicFrameLocks noChangeAspect="1"/>
          </p:cNvGraphicFramePr>
          <p:nvPr>
            <p:extLst/>
          </p:nvPr>
        </p:nvGraphicFramePr>
        <p:xfrm>
          <a:off x="1146432" y="955955"/>
          <a:ext cx="3006969" cy="407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3" name="Equation" r:id="rId4" imgW="1409700" imgH="190500" progId="Equation.3">
                  <p:embed/>
                </p:oleObj>
              </mc:Choice>
              <mc:Fallback>
                <p:oleObj name="Equation" r:id="rId4" imgW="14097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432" y="955955"/>
                        <a:ext cx="3006969" cy="407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6241674" y="2320370"/>
            <a:ext cx="1902322" cy="3907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8" name="Rectangle 7"/>
          <p:cNvSpPr/>
          <p:nvPr/>
        </p:nvSpPr>
        <p:spPr>
          <a:xfrm>
            <a:off x="45327" y="1450117"/>
            <a:ext cx="91211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Closed-loop system is stable if the </a:t>
            </a:r>
            <a:r>
              <a:rPr lang="en-US" sz="2000" dirty="0" err="1">
                <a:latin typeface="Arial"/>
                <a:cs typeface="Arial"/>
              </a:rPr>
              <a:t>Nyquist</a:t>
            </a:r>
            <a:r>
              <a:rPr lang="en-US" sz="2000" dirty="0">
                <a:latin typeface="Arial"/>
                <a:cs typeface="Arial"/>
              </a:rPr>
              <a:t> diagram of the return ratio doesn’t enclose the point “−1”</a:t>
            </a:r>
          </a:p>
        </p:txBody>
      </p:sp>
    </p:spTree>
    <p:extLst>
      <p:ext uri="{BB962C8B-B14F-4D97-AF65-F5344CB8AC3E}">
        <p14:creationId xmlns:p14="http://schemas.microsoft.com/office/powerpoint/2010/main" val="26632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-8054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Encirclement of -1</a:t>
            </a:r>
          </a:p>
        </p:txBody>
      </p:sp>
      <p:sp>
        <p:nvSpPr>
          <p:cNvPr id="3" name="Rectangle 2"/>
          <p:cNvSpPr/>
          <p:nvPr/>
        </p:nvSpPr>
        <p:spPr>
          <a:xfrm>
            <a:off x="1" y="840470"/>
            <a:ext cx="85080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The reason the closed-loop system is stable if the </a:t>
            </a:r>
            <a:r>
              <a:rPr lang="en-US" sz="2000" dirty="0" err="1">
                <a:latin typeface="Arial"/>
                <a:cs typeface="Arial"/>
              </a:rPr>
              <a:t>Nyquist</a:t>
            </a:r>
            <a:r>
              <a:rPr lang="en-US" sz="2000" dirty="0">
                <a:latin typeface="Arial"/>
                <a:cs typeface="Arial"/>
              </a:rPr>
              <a:t> diagram of the return ratio</a:t>
            </a:r>
          </a:p>
        </p:txBody>
      </p:sp>
      <p:sp>
        <p:nvSpPr>
          <p:cNvPr id="4" name="Rectangle 3"/>
          <p:cNvSpPr/>
          <p:nvPr/>
        </p:nvSpPr>
        <p:spPr>
          <a:xfrm>
            <a:off x="-11359" y="4946007"/>
            <a:ext cx="914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That is we have a </a:t>
            </a:r>
            <a:r>
              <a:rPr lang="en-US" sz="2000" dirty="0" smtClean="0">
                <a:latin typeface="Arial"/>
                <a:cs typeface="Arial"/>
              </a:rPr>
              <a:t>+</a:t>
            </a:r>
            <a:r>
              <a:rPr lang="en-US" sz="2000" dirty="0" err="1" smtClean="0">
                <a:latin typeface="Arial"/>
                <a:cs typeface="Arial"/>
              </a:rPr>
              <a:t>ve</a:t>
            </a:r>
            <a:r>
              <a:rPr lang="en-US" sz="2000" dirty="0" smtClean="0">
                <a:latin typeface="Arial"/>
                <a:cs typeface="Arial"/>
              </a:rPr>
              <a:t> real pole at 1 so the system is unstable</a:t>
            </a:r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T</a:t>
            </a:r>
            <a:r>
              <a:rPr lang="en-US" sz="2000" dirty="0" smtClean="0">
                <a:latin typeface="Arial"/>
                <a:cs typeface="Arial"/>
              </a:rPr>
              <a:t>he </a:t>
            </a:r>
            <a:r>
              <a:rPr lang="en-US" sz="2000" dirty="0">
                <a:latin typeface="Arial"/>
                <a:cs typeface="Arial"/>
              </a:rPr>
              <a:t>closed-loop frequency response </a:t>
            </a:r>
            <a:r>
              <a:rPr lang="en-US" sz="2000" dirty="0" smtClean="0">
                <a:latin typeface="Arial"/>
                <a:cs typeface="Arial"/>
              </a:rPr>
              <a:t>T(s) becomes</a:t>
            </a:r>
            <a:r>
              <a:rPr lang="en-US" sz="2000" dirty="0">
                <a:latin typeface="Arial"/>
                <a:cs typeface="Arial"/>
              </a:rPr>
              <a:t> infinite at that </a:t>
            </a:r>
            <a:r>
              <a:rPr lang="en-US" sz="2000" dirty="0" smtClean="0">
                <a:latin typeface="Arial"/>
                <a:cs typeface="Arial"/>
              </a:rPr>
              <a:t>frequency</a:t>
            </a:r>
          </a:p>
          <a:p>
            <a:r>
              <a:rPr lang="en-US" sz="2000" dirty="0" smtClean="0">
                <a:latin typeface="Arial"/>
                <a:cs typeface="Arial"/>
              </a:rPr>
              <a:t>There </a:t>
            </a:r>
            <a:r>
              <a:rPr lang="en-US" sz="2000" dirty="0">
                <a:latin typeface="Arial"/>
                <a:cs typeface="Arial"/>
              </a:rPr>
              <a:t>is thus a sustained oscillation of the feedback system even when there is no external input</a:t>
            </a:r>
          </a:p>
          <a:p>
            <a:pPr algn="l"/>
            <a:endParaRPr lang="en-US" sz="2000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553" y="2263489"/>
            <a:ext cx="84683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doesn’t enclose the point “−1” is as follows:</a:t>
            </a:r>
          </a:p>
          <a:p>
            <a:pPr algn="l"/>
            <a:endParaRPr lang="en-US" sz="2000" dirty="0">
              <a:latin typeface="Arial"/>
              <a:cs typeface="Arial"/>
            </a:endParaRPr>
          </a:p>
          <a:p>
            <a:r>
              <a:rPr lang="en-US" sz="2000" dirty="0">
                <a:latin typeface="Arial"/>
                <a:cs typeface="Arial"/>
              </a:rPr>
              <a:t>If the Nyquist locus passes through the point “−1</a:t>
            </a:r>
            <a:r>
              <a:rPr lang="en-US" sz="2000" dirty="0" smtClean="0">
                <a:latin typeface="Arial"/>
                <a:cs typeface="Arial"/>
              </a:rPr>
              <a:t>” then G(s)H(s) = 1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2399213" y="3769317"/>
          <a:ext cx="4009292" cy="893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89" name="Equation" r:id="rId3" imgW="1879600" imgH="419100" progId="Equation.3">
                  <p:embed/>
                </p:oleObj>
              </mc:Choice>
              <mc:Fallback>
                <p:oleObj name="Equation" r:id="rId3" imgW="1879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9213" y="3769317"/>
                        <a:ext cx="4009292" cy="893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/>
          </p:nvPr>
        </p:nvGraphicFramePr>
        <p:xfrm>
          <a:off x="2781872" y="1684469"/>
          <a:ext cx="3006969" cy="407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90" name="Equation" r:id="rId5" imgW="1409700" imgH="190500" progId="Equation.3">
                  <p:embed/>
                </p:oleObj>
              </mc:Choice>
              <mc:Fallback>
                <p:oleObj name="Equation" r:id="rId5" imgW="1409700" imgH="190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872" y="1684469"/>
                        <a:ext cx="3006969" cy="4073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754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 bldLvl="2"/>
      <p:bldP spid="6" grpId="0" build="p" bldLvl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</a:rPr>
              <a:t>Compare </a:t>
            </a:r>
            <a:r>
              <a:rPr lang="en-US" sz="2954" b="1" dirty="0" err="1">
                <a:latin typeface="Arial" charset="0"/>
              </a:rPr>
              <a:t>Nyquist</a:t>
            </a:r>
            <a:r>
              <a:rPr lang="en-US" sz="2954" b="1" dirty="0">
                <a:latin typeface="Arial" charset="0"/>
              </a:rPr>
              <a:t> and Bode margin plots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17" y="556357"/>
            <a:ext cx="7658737" cy="55650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1029582"/>
            <a:ext cx="1902322" cy="39075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" name="Rectangle 6"/>
          <p:cNvSpPr/>
          <p:nvPr/>
        </p:nvSpPr>
        <p:spPr>
          <a:xfrm>
            <a:off x="588898" y="6377633"/>
            <a:ext cx="8290058" cy="43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/>
              <a:buChar char="•"/>
            </a:pPr>
            <a:r>
              <a:rPr lang="en-US" sz="2215" dirty="0" smtClean="0">
                <a:latin typeface="Arial"/>
                <a:cs typeface="Arial"/>
              </a:rPr>
              <a:t>We can read off gain and phase margins from a Bode plot </a:t>
            </a:r>
            <a:endParaRPr lang="en-US" sz="221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49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364" y="1331227"/>
            <a:ext cx="6400837" cy="552677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62364" y="-8054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err="1">
                <a:latin typeface="Arial" charset="0"/>
              </a:rPr>
              <a:t>Nyquist</a:t>
            </a:r>
            <a:r>
              <a:rPr lang="en-US" sz="2954" b="1" dirty="0">
                <a:latin typeface="Arial" charset="0"/>
              </a:rPr>
              <a:t> plot gain and phase margin</a:t>
            </a:r>
          </a:p>
        </p:txBody>
      </p:sp>
      <p:sp>
        <p:nvSpPr>
          <p:cNvPr id="4" name="Rectangle 3"/>
          <p:cNvSpPr/>
          <p:nvPr/>
        </p:nvSpPr>
        <p:spPr>
          <a:xfrm>
            <a:off x="110435" y="745459"/>
            <a:ext cx="8956261" cy="774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/>
              <a:buChar char="•"/>
            </a:pPr>
            <a:r>
              <a:rPr lang="en-US" sz="2215" dirty="0" smtClean="0">
                <a:latin typeface="Arial"/>
                <a:cs typeface="Arial"/>
              </a:rPr>
              <a:t>Similarly we can read off gain and phase margins from a </a:t>
            </a:r>
            <a:r>
              <a:rPr lang="en-US" sz="2215" dirty="0" err="1" smtClean="0">
                <a:latin typeface="Arial"/>
                <a:cs typeface="Arial"/>
              </a:rPr>
              <a:t>Nyquist</a:t>
            </a:r>
            <a:r>
              <a:rPr lang="en-US" sz="2215" dirty="0" smtClean="0">
                <a:latin typeface="Arial"/>
                <a:cs typeface="Arial"/>
              </a:rPr>
              <a:t> plot </a:t>
            </a:r>
            <a:endParaRPr lang="en-US" sz="221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26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L</a:t>
            </a:r>
            <a:r>
              <a:rPr lang="en-GB" sz="3600" dirty="0" smtClean="0"/>
              <a:t>ecture 10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Pendulum analysis using KE and PE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0290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573" r="5986"/>
          <a:stretch/>
        </p:blipFill>
        <p:spPr>
          <a:xfrm>
            <a:off x="5914788" y="789199"/>
            <a:ext cx="3229213" cy="477810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34629" y="4631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Fixed point mass pendulum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031" y="610136"/>
            <a:ext cx="6184893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Consider the conservation of energy within a swinging pendulum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In the absence of any losses use to friction, when the system is initially pushed from equilibrium it will oscillate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It will swing from side to side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It will reach zero velocity at the top of each swing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It will reach peak velocity at its lowest position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here will be an exchange between kinetic energy (KE) and potential energy (PE)</a:t>
            </a:r>
          </a:p>
          <a:p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And the total energy will therefore be a constant.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We shall represent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total energy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by K 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71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13" y="0"/>
            <a:ext cx="3121200" cy="33917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34629" y="4631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Fixed point mass pendulum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60160" y="514526"/>
            <a:ext cx="6862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otal energy within the pendulum will be given by 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7700883"/>
              </p:ext>
            </p:extLst>
          </p:nvPr>
        </p:nvGraphicFramePr>
        <p:xfrm>
          <a:off x="1373592" y="4607300"/>
          <a:ext cx="1333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49" name="Equation" r:id="rId4" imgW="660400" imgH="203200" progId="Equation.3">
                  <p:embed/>
                </p:oleObj>
              </mc:Choice>
              <mc:Fallback>
                <p:oleObj name="Equation" r:id="rId4" imgW="660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73592" y="4607300"/>
                        <a:ext cx="13335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119378"/>
              </p:ext>
            </p:extLst>
          </p:nvPr>
        </p:nvGraphicFramePr>
        <p:xfrm>
          <a:off x="1373593" y="1018492"/>
          <a:ext cx="1744662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0" name="Equation" r:id="rId6" imgW="863600" imgH="152400" progId="Equation.3">
                  <p:embed/>
                </p:oleObj>
              </mc:Choice>
              <mc:Fallback>
                <p:oleObj name="Equation" r:id="rId6" imgW="8636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3593" y="1018492"/>
                        <a:ext cx="1744662" cy="30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122912" y="1391667"/>
            <a:ext cx="5679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kinetic energy term  KE is given by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842332"/>
              </p:ext>
            </p:extLst>
          </p:nvPr>
        </p:nvGraphicFramePr>
        <p:xfrm>
          <a:off x="1481028" y="1730851"/>
          <a:ext cx="153987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1" name="Equation" r:id="rId8" imgW="762000" imgH="393700" progId="Equation.DSMT4">
                  <p:embed/>
                </p:oleObj>
              </mc:Choice>
              <mc:Fallback>
                <p:oleObj name="Equation" r:id="rId8" imgW="762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81028" y="1730851"/>
                        <a:ext cx="1539875" cy="795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34139" y="2418474"/>
            <a:ext cx="66790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Where I is the moment of inertia of the point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mass and </a:t>
            </a:r>
            <a:r>
              <a:rPr lang="en-US" sz="2000" dirty="0" err="1" smtClean="0">
                <a:latin typeface="Arial" charset="0"/>
                <a:ea typeface="Arial" charset="0"/>
                <a:cs typeface="Arial" charset="0"/>
              </a:rPr>
              <a:t>ω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 is angular velocity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For a point mass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1058" y="4153744"/>
            <a:ext cx="5679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potential energy term  PE is given by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2912" y="5016875"/>
            <a:ext cx="88872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Where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 is the point mass mass, h is its height and g is the acceleration due to gravity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Taking the origin at the pivot then the height h is given by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500748"/>
              </p:ext>
            </p:extLst>
          </p:nvPr>
        </p:nvGraphicFramePr>
        <p:xfrm>
          <a:off x="3674643" y="3145580"/>
          <a:ext cx="97472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2" name="Equation" r:id="rId10" imgW="482600" imgH="203200" progId="Equation.3">
                  <p:embed/>
                </p:oleObj>
              </mc:Choice>
              <mc:Fallback>
                <p:oleObj name="Equation" r:id="rId10" imgW="482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74643" y="3145580"/>
                        <a:ext cx="974725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424826"/>
              </p:ext>
            </p:extLst>
          </p:nvPr>
        </p:nvGraphicFramePr>
        <p:xfrm>
          <a:off x="1116417" y="3360848"/>
          <a:ext cx="218122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3" name="Equation" r:id="rId12" imgW="1079500" imgH="393700" progId="Equation.3">
                  <p:embed/>
                </p:oleObj>
              </mc:Choice>
              <mc:Fallback>
                <p:oleObj name="Equation" r:id="rId12" imgW="1079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16417" y="3360848"/>
                        <a:ext cx="2181225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638957"/>
              </p:ext>
            </p:extLst>
          </p:nvPr>
        </p:nvGraphicFramePr>
        <p:xfrm>
          <a:off x="1034630" y="6148588"/>
          <a:ext cx="264001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4" name="Equation" r:id="rId14" imgW="1308100" imgH="203200" progId="Equation.DSMT4">
                  <p:embed/>
                </p:oleObj>
              </mc:Choice>
              <mc:Fallback>
                <p:oleObj name="Equation" r:id="rId14" imgW="1308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34630" y="6148588"/>
                        <a:ext cx="2640013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43165"/>
              </p:ext>
            </p:extLst>
          </p:nvPr>
        </p:nvGraphicFramePr>
        <p:xfrm>
          <a:off x="7214189" y="5622963"/>
          <a:ext cx="166528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55" name="Equation" r:id="rId16" imgW="825500" imgH="203200" progId="Equation.DSMT4">
                  <p:embed/>
                </p:oleObj>
              </mc:Choice>
              <mc:Fallback>
                <p:oleObj name="Equation" r:id="rId16" imgW="825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14189" y="5622963"/>
                        <a:ext cx="1665288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867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" grpId="0" build="p" bldLvl="2"/>
      <p:bldP spid="24" grpId="0"/>
      <p:bldP spid="25" grpId="0" build="p" bldLvl="2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34629" y="4631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Fixed point mass pendulum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3965" y="607161"/>
            <a:ext cx="8970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onsideration of total energy in the pendulum results in the equation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832194"/>
              </p:ext>
            </p:extLst>
          </p:nvPr>
        </p:nvGraphicFramePr>
        <p:xfrm>
          <a:off x="2092326" y="1007271"/>
          <a:ext cx="3260725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43" name="Equation" r:id="rId3" imgW="1612900" imgH="393700" progId="Equation.3">
                  <p:embed/>
                </p:oleObj>
              </mc:Choice>
              <mc:Fallback>
                <p:oleObj name="Equation" r:id="rId3" imgW="1612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92326" y="1007271"/>
                        <a:ext cx="3260725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39502" y="1783512"/>
            <a:ext cx="8970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Differentiating both sized to get rid of constant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6239106"/>
              </p:ext>
            </p:extLst>
          </p:nvPr>
        </p:nvGraphicFramePr>
        <p:xfrm>
          <a:off x="1652800" y="2398840"/>
          <a:ext cx="4467225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44" name="Equation" r:id="rId5" imgW="2209800" imgH="431800" progId="Equation.DSMT4">
                  <p:embed/>
                </p:oleObj>
              </mc:Choice>
              <mc:Fallback>
                <p:oleObj name="Equation" r:id="rId5" imgW="22098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52800" y="2398840"/>
                        <a:ext cx="4467225" cy="87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551697"/>
              </p:ext>
            </p:extLst>
          </p:nvPr>
        </p:nvGraphicFramePr>
        <p:xfrm>
          <a:off x="1471613" y="3808352"/>
          <a:ext cx="46736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45" name="Equation" r:id="rId7" imgW="2311400" imgH="393700" progId="Equation.3">
                  <p:embed/>
                </p:oleObj>
              </mc:Choice>
              <mc:Fallback>
                <p:oleObj name="Equation" r:id="rId7" imgW="2311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1613" y="3808352"/>
                        <a:ext cx="4673600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06858" y="57320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3668" y="4602102"/>
            <a:ext cx="8970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Now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9267587"/>
              </p:ext>
            </p:extLst>
          </p:nvPr>
        </p:nvGraphicFramePr>
        <p:xfrm>
          <a:off x="1492250" y="5002212"/>
          <a:ext cx="7969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46" name="Equation" r:id="rId9" imgW="393700" imgH="203200" progId="Equation.3">
                  <p:embed/>
                </p:oleObj>
              </mc:Choice>
              <mc:Fallback>
                <p:oleObj name="Equation" r:id="rId9" imgW="393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92250" y="5002212"/>
                        <a:ext cx="7969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6892338"/>
              </p:ext>
            </p:extLst>
          </p:nvPr>
        </p:nvGraphicFramePr>
        <p:xfrm>
          <a:off x="1471613" y="5703888"/>
          <a:ext cx="4622800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147" name="Equation" r:id="rId11" imgW="2286000" imgH="393700" progId="Equation.DSMT4">
                  <p:embed/>
                </p:oleObj>
              </mc:Choice>
              <mc:Fallback>
                <p:oleObj name="Equation" r:id="rId11" imgW="2286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71613" y="5703888"/>
                        <a:ext cx="4622800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419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718350"/>
            <a:ext cx="8440615" cy="690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259" indent="-227259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r>
              <a:rPr lang="en-US" sz="2000" dirty="0">
                <a:latin typeface="Arial"/>
                <a:cs typeface="Arial"/>
              </a:rPr>
              <a:t>Plotting a root locus with Matlab is easy using </a:t>
            </a:r>
            <a:r>
              <a:rPr lang="en-US" sz="2000" dirty="0" err="1">
                <a:solidFill>
                  <a:srgbClr val="0070C0"/>
                </a:solidFill>
                <a:latin typeface="Arial"/>
                <a:cs typeface="Arial"/>
              </a:rPr>
              <a:t>rlocus</a:t>
            </a:r>
            <a:r>
              <a:rPr lang="en-US" sz="2000" dirty="0">
                <a:solidFill>
                  <a:srgbClr val="0070C0"/>
                </a:solidFill>
                <a:latin typeface="Arial"/>
                <a:cs typeface="Arial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/>
                <a:cs typeface="Arial"/>
              </a:rPr>
              <a:t>rlocfind</a:t>
            </a:r>
            <a:r>
              <a:rPr lang="en-US" sz="2000" dirty="0">
                <a:solidFill>
                  <a:srgbClr val="0070C0"/>
                </a:solidFill>
                <a:latin typeface="Arial"/>
                <a:cs typeface="Arial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rial"/>
                <a:cs typeface="Arial"/>
              </a:rPr>
              <a:t>rltool</a:t>
            </a:r>
            <a:endParaRPr lang="en-US" sz="20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227259" indent="-227259">
              <a:lnSpc>
                <a:spcPct val="80000"/>
              </a:lnSpc>
              <a:spcBef>
                <a:spcPct val="30000"/>
              </a:spcBef>
              <a:buFont typeface="Wingdings" charset="0"/>
              <a:buChar char="§"/>
            </a:pPr>
            <a:r>
              <a:rPr lang="en-US" sz="2000" dirty="0">
                <a:latin typeface="Arial"/>
                <a:cs typeface="Arial"/>
              </a:rPr>
              <a:t>NB: In general root locus is hard to determine by </a:t>
            </a:r>
            <a:r>
              <a:rPr lang="en-US" sz="2000" dirty="0" smtClean="0">
                <a:latin typeface="Arial"/>
                <a:cs typeface="Arial"/>
              </a:rPr>
              <a:t>hand</a:t>
            </a:r>
            <a:endParaRPr lang="en-US" sz="2000" dirty="0">
              <a:latin typeface="Arial"/>
              <a:cs typeface="Arial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383078"/>
              </p:ext>
            </p:extLst>
          </p:nvPr>
        </p:nvGraphicFramePr>
        <p:xfrm>
          <a:off x="927385" y="3776309"/>
          <a:ext cx="1590731" cy="71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148" name="Equation" r:id="rId4" imgW="965200" imgH="431800" progId="Equation.3">
                  <p:embed/>
                </p:oleObj>
              </mc:Choice>
              <mc:Fallback>
                <p:oleObj name="Equation" r:id="rId4" imgW="965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7385" y="3776309"/>
                        <a:ext cx="1590731" cy="71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2716" r="4983"/>
          <a:stretch/>
        </p:blipFill>
        <p:spPr>
          <a:xfrm>
            <a:off x="4572000" y="2701126"/>
            <a:ext cx="4353954" cy="3664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676" y="4920987"/>
            <a:ext cx="4079631" cy="193701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65898" y="-23859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Using Matlab </a:t>
            </a:r>
            <a:r>
              <a:rPr lang="en-US" sz="2727" b="1" dirty="0" err="1">
                <a:solidFill>
                  <a:srgbClr val="3333FF"/>
                </a:solidFill>
                <a:latin typeface="Arial"/>
                <a:cs typeface="Arial"/>
              </a:rPr>
              <a:t>rlocus</a:t>
            </a:r>
            <a:r>
              <a:rPr lang="en-US" sz="2727" b="1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lang="en-US" sz="2727" b="1" dirty="0">
                <a:latin typeface="Arial"/>
                <a:cs typeface="Arial"/>
              </a:rPr>
              <a:t>function</a:t>
            </a:r>
            <a:endParaRPr lang="en-US" sz="2727" b="1" dirty="0"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693" y="1562114"/>
            <a:ext cx="3841562" cy="18071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99052" y="1743957"/>
            <a:ext cx="4077432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smtClean="0">
                <a:latin typeface="Arial"/>
                <a:cs typeface="Arial"/>
              </a:rPr>
              <a:t>Matlab </a:t>
            </a:r>
            <a:r>
              <a:rPr lang="en-US" sz="2000" dirty="0">
                <a:latin typeface="Arial"/>
                <a:cs typeface="Arial"/>
              </a:rPr>
              <a:t>puts gain in feedback path and not in the forward path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7127357" y="473632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Pole at -1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78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2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/>
                <a:cs typeface="Arial"/>
              </a:rPr>
              <a:t>Chain rule for </a:t>
            </a:r>
            <a:r>
              <a:rPr lang="en-US" sz="3200" b="1" dirty="0" smtClean="0">
                <a:latin typeface="Arial"/>
                <a:cs typeface="Arial"/>
              </a:rPr>
              <a:t>single variable differentiation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780114"/>
            <a:ext cx="4530389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Consider the one variable equation corresponding to a function of a function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325331" y="2083296"/>
          <a:ext cx="1749669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80" name="Equation" r:id="rId3" imgW="723900" imgH="203200" progId="Equation.DSMT4">
                  <p:embed/>
                </p:oleObj>
              </mc:Choice>
              <mc:Fallback>
                <p:oleObj name="Equation" r:id="rId3" imgW="723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331" y="2083296"/>
                        <a:ext cx="1749669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20457" y="5600880"/>
          <a:ext cx="1743808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81" name="Equation" r:id="rId5" imgW="762000" imgH="419100" progId="Equation.DSMT4">
                  <p:embed/>
                </p:oleObj>
              </mc:Choice>
              <mc:Fallback>
                <p:oleObj name="Equation" r:id="rId5" imgW="7620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0457" y="5600880"/>
                        <a:ext cx="1743808" cy="103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92080" y="3678700"/>
          <a:ext cx="1318846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82" name="Equation" r:id="rId7" imgW="546100" imgH="203200" progId="Equation.3">
                  <p:embed/>
                </p:oleObj>
              </mc:Choice>
              <mc:Fallback>
                <p:oleObj name="Equation" r:id="rId7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2080" y="3678700"/>
                        <a:ext cx="1318846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0" y="3049302"/>
            <a:ext cx="16792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Writing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" y="4926492"/>
            <a:ext cx="2863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Chain rule gives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6115105" y="1785380"/>
          <a:ext cx="1043354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83" name="Equation" r:id="rId9" imgW="431800" imgH="228600" progId="Equation.3">
                  <p:embed/>
                </p:oleObj>
              </mc:Choice>
              <mc:Fallback>
                <p:oleObj name="Equation" r:id="rId9" imgW="431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15105" y="1785380"/>
                        <a:ext cx="1043354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4493758" y="1025797"/>
            <a:ext cx="3202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For example if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171458" y="2950853"/>
          <a:ext cx="981808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84" name="Equation" r:id="rId11" imgW="406400" imgH="228600" progId="Equation.DSMT4">
                  <p:embed/>
                </p:oleObj>
              </mc:Choice>
              <mc:Fallback>
                <p:oleObj name="Equation" r:id="rId11" imgW="40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71458" y="2950853"/>
                        <a:ext cx="981808" cy="600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86238"/>
              </p:ext>
            </p:extLst>
          </p:nvPr>
        </p:nvGraphicFramePr>
        <p:xfrm>
          <a:off x="5146471" y="4173404"/>
          <a:ext cx="9202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85" name="Equation" r:id="rId13" imgW="381000" imgH="203200" progId="Equation.3">
                  <p:embed/>
                </p:oleObj>
              </mc:Choice>
              <mc:Fallback>
                <p:oleObj name="Equation" r:id="rId13" imgW="381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46471" y="4173404"/>
                        <a:ext cx="92026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582033" y="3934667"/>
          <a:ext cx="154158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86" name="Equation" r:id="rId15" imgW="673100" imgH="419100" progId="Equation.3">
                  <p:embed/>
                </p:oleObj>
              </mc:Choice>
              <mc:Fallback>
                <p:oleObj name="Equation" r:id="rId15" imgW="673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82033" y="3934667"/>
                        <a:ext cx="1541585" cy="103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4504166" y="2338510"/>
            <a:ext cx="32028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/>
              <a:buChar char="•"/>
            </a:pPr>
            <a:r>
              <a:rPr lang="en-US" sz="2400" dirty="0" smtClean="0">
                <a:latin typeface="Arial"/>
                <a:cs typeface="Arial"/>
              </a:rPr>
              <a:t>In this case let</a:t>
            </a:r>
            <a:endParaRPr lang="en-US" sz="2400" dirty="0">
              <a:latin typeface="Arial"/>
              <a:cs typeface="Arial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6533322" y="2830945"/>
          <a:ext cx="1629508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87" name="Equation" r:id="rId17" imgW="711200" imgH="393700" progId="Equation.DSMT4">
                  <p:embed/>
                </p:oleObj>
              </mc:Choice>
              <mc:Fallback>
                <p:oleObj name="Equation" r:id="rId17" imgW="7112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533322" y="2830945"/>
                        <a:ext cx="1629508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4685555" y="5236967"/>
          <a:ext cx="2006111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88" name="Equation" r:id="rId19" imgW="876300" imgH="393700" progId="Equation.3">
                  <p:embed/>
                </p:oleObj>
              </mc:Choice>
              <mc:Fallback>
                <p:oleObj name="Equation" r:id="rId19" imgW="876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685555" y="5236967"/>
                        <a:ext cx="2006111" cy="976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351896"/>
              </p:ext>
            </p:extLst>
          </p:nvPr>
        </p:nvGraphicFramePr>
        <p:xfrm>
          <a:off x="7140820" y="5405439"/>
          <a:ext cx="1135673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89" name="Equation" r:id="rId21" imgW="495300" imgH="228600" progId="Equation.DSMT4">
                  <p:embed/>
                </p:oleObj>
              </mc:Choice>
              <mc:Fallback>
                <p:oleObj name="Equation" r:id="rId21" imgW="4953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140820" y="5405439"/>
                        <a:ext cx="1135673" cy="568325"/>
                      </a:xfrm>
                      <a:prstGeom prst="rect">
                        <a:avLst/>
                      </a:prstGeom>
                      <a:ln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 flipH="1">
            <a:off x="4458017" y="595837"/>
            <a:ext cx="14474" cy="60896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9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34629" y="4631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Fixed point mass pendulum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393" y="673612"/>
            <a:ext cx="8970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Consider the term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799983"/>
              </p:ext>
            </p:extLst>
          </p:nvPr>
        </p:nvGraphicFramePr>
        <p:xfrm>
          <a:off x="446939" y="1165846"/>
          <a:ext cx="95091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43" name="Equation" r:id="rId3" imgW="469900" imgH="393700" progId="Equation.3">
                  <p:embed/>
                </p:oleObj>
              </mc:Choice>
              <mc:Fallback>
                <p:oleObj name="Equation" r:id="rId3" imgW="469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939" y="1165846"/>
                        <a:ext cx="950913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37597" y="2100482"/>
            <a:ext cx="4305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So using chain rule writing 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06858" y="57320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363402"/>
              </p:ext>
            </p:extLst>
          </p:nvPr>
        </p:nvGraphicFramePr>
        <p:xfrm>
          <a:off x="4166551" y="2075377"/>
          <a:ext cx="823913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44" name="Equation" r:id="rId5" imgW="406400" imgH="228600" progId="Equation.DSMT4">
                  <p:embed/>
                </p:oleObj>
              </mc:Choice>
              <mc:Fallback>
                <p:oleObj name="Equation" r:id="rId5" imgW="406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66551" y="2075377"/>
                        <a:ext cx="823913" cy="461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734140"/>
              </p:ext>
            </p:extLst>
          </p:nvPr>
        </p:nvGraphicFramePr>
        <p:xfrm>
          <a:off x="706659" y="3161988"/>
          <a:ext cx="822325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45" name="Equation" r:id="rId7" imgW="406400" imgH="228600" progId="Equation.3">
                  <p:embed/>
                </p:oleObj>
              </mc:Choice>
              <mc:Fallback>
                <p:oleObj name="Equation" r:id="rId7" imgW="406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6659" y="3161988"/>
                        <a:ext cx="822325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987639"/>
              </p:ext>
            </p:extLst>
          </p:nvPr>
        </p:nvGraphicFramePr>
        <p:xfrm>
          <a:off x="2074021" y="3019822"/>
          <a:ext cx="1441450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46" name="Equation" r:id="rId9" imgW="711200" imgH="393700" progId="Equation.3">
                  <p:embed/>
                </p:oleObj>
              </mc:Choice>
              <mc:Fallback>
                <p:oleObj name="Equation" r:id="rId9" imgW="711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74021" y="3019822"/>
                        <a:ext cx="1441450" cy="795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468492"/>
              </p:ext>
            </p:extLst>
          </p:nvPr>
        </p:nvGraphicFramePr>
        <p:xfrm>
          <a:off x="2114721" y="3756472"/>
          <a:ext cx="1312862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47" name="Equation" r:id="rId11" imgW="647700" imgH="393700" progId="Equation.3">
                  <p:embed/>
                </p:oleObj>
              </mc:Choice>
              <mc:Fallback>
                <p:oleObj name="Equation" r:id="rId11" imgW="647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14721" y="3756472"/>
                        <a:ext cx="1312862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135431"/>
              </p:ext>
            </p:extLst>
          </p:nvPr>
        </p:nvGraphicFramePr>
        <p:xfrm>
          <a:off x="499326" y="5334391"/>
          <a:ext cx="19558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48" name="Equation" r:id="rId13" imgW="965200" imgH="393700" progId="Equation.3">
                  <p:embed/>
                </p:oleObj>
              </mc:Choice>
              <mc:Fallback>
                <p:oleObj name="Equation" r:id="rId13" imgW="965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99326" y="5334391"/>
                        <a:ext cx="1955800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0710413"/>
              </p:ext>
            </p:extLst>
          </p:nvPr>
        </p:nvGraphicFramePr>
        <p:xfrm>
          <a:off x="4108545" y="3161988"/>
          <a:ext cx="66992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49" name="Equation" r:id="rId15" imgW="330200" imgH="203200" progId="Equation.DSMT4">
                  <p:embed/>
                </p:oleObj>
              </mc:Choice>
              <mc:Fallback>
                <p:oleObj name="Equation" r:id="rId15" imgW="330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108545" y="3161988"/>
                        <a:ext cx="669925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45637"/>
              </p:ext>
            </p:extLst>
          </p:nvPr>
        </p:nvGraphicFramePr>
        <p:xfrm>
          <a:off x="2903538" y="5526088"/>
          <a:ext cx="82391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50" name="Equation" r:id="rId17" imgW="406400" imgH="203200" progId="Equation.DSMT4">
                  <p:embed/>
                </p:oleObj>
              </mc:Choice>
              <mc:Fallback>
                <p:oleObj name="Equation" r:id="rId17" imgW="406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903538" y="5526088"/>
                        <a:ext cx="823912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110882"/>
              </p:ext>
            </p:extLst>
          </p:nvPr>
        </p:nvGraphicFramePr>
        <p:xfrm>
          <a:off x="756500" y="3948559"/>
          <a:ext cx="720725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51" name="Equation" r:id="rId19" imgW="355600" imgH="203200" progId="Equation.DSMT4">
                  <p:embed/>
                </p:oleObj>
              </mc:Choice>
              <mc:Fallback>
                <p:oleObj name="Equation" r:id="rId19" imgW="3556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56500" y="3948559"/>
                        <a:ext cx="720725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234393" y="4681437"/>
            <a:ext cx="4305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Therefore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7310" y="2650490"/>
            <a:ext cx="877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etting</a:t>
            </a:r>
            <a:endParaRPr lang="en-US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463578"/>
              </p:ext>
            </p:extLst>
          </p:nvPr>
        </p:nvGraphicFramePr>
        <p:xfrm>
          <a:off x="5372928" y="1855153"/>
          <a:ext cx="139065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5452" name="Equation" r:id="rId21" imgW="685800" imgH="393700" progId="Equation.3">
                  <p:embed/>
                </p:oleObj>
              </mc:Choice>
              <mc:Fallback>
                <p:oleObj name="Equation" r:id="rId21" imgW="685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72928" y="1855153"/>
                        <a:ext cx="1390650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531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1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34629" y="4631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Fixed point mass pendulum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219516"/>
              </p:ext>
            </p:extLst>
          </p:nvPr>
        </p:nvGraphicFramePr>
        <p:xfrm>
          <a:off x="774700" y="1311275"/>
          <a:ext cx="14366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78" name="Equation" r:id="rId3" imgW="711200" imgH="393700" progId="Equation.DSMT4">
                  <p:embed/>
                </p:oleObj>
              </mc:Choice>
              <mc:Fallback>
                <p:oleObj name="Equation" r:id="rId3" imgW="7112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4700" y="1311275"/>
                        <a:ext cx="14366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234393" y="673612"/>
            <a:ext cx="89700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Consider the term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3833084"/>
              </p:ext>
            </p:extLst>
          </p:nvPr>
        </p:nvGraphicFramePr>
        <p:xfrm>
          <a:off x="4101096" y="2105025"/>
          <a:ext cx="133826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79" name="Equation" r:id="rId5" imgW="660400" imgH="203200" progId="Equation.3">
                  <p:embed/>
                </p:oleObj>
              </mc:Choice>
              <mc:Fallback>
                <p:oleObj name="Equation" r:id="rId5" imgW="660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1096" y="2105025"/>
                        <a:ext cx="1338263" cy="4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782698"/>
              </p:ext>
            </p:extLst>
          </p:nvPr>
        </p:nvGraphicFramePr>
        <p:xfrm>
          <a:off x="504825" y="3217863"/>
          <a:ext cx="1338263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80" name="Equation" r:id="rId7" imgW="660400" imgH="203200" progId="Equation.3">
                  <p:embed/>
                </p:oleObj>
              </mc:Choice>
              <mc:Fallback>
                <p:oleObj name="Equation" r:id="rId7" imgW="660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3217863"/>
                        <a:ext cx="1338263" cy="411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690850"/>
              </p:ext>
            </p:extLst>
          </p:nvPr>
        </p:nvGraphicFramePr>
        <p:xfrm>
          <a:off x="2384520" y="3019425"/>
          <a:ext cx="2058988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81" name="Equation" r:id="rId9" imgW="1016000" imgH="393700" progId="Equation.DSMT4">
                  <p:embed/>
                </p:oleObj>
              </mc:Choice>
              <mc:Fallback>
                <p:oleObj name="Equation" r:id="rId9" imgW="1016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84520" y="3019425"/>
                        <a:ext cx="2058988" cy="795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987519"/>
              </p:ext>
            </p:extLst>
          </p:nvPr>
        </p:nvGraphicFramePr>
        <p:xfrm>
          <a:off x="2384520" y="3814763"/>
          <a:ext cx="1312862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82" name="Equation" r:id="rId11" imgW="647700" imgH="393700" progId="Equation.DSMT4">
                  <p:embed/>
                </p:oleObj>
              </mc:Choice>
              <mc:Fallback>
                <p:oleObj name="Equation" r:id="rId11" imgW="647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84520" y="3814763"/>
                        <a:ext cx="1312862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827684"/>
              </p:ext>
            </p:extLst>
          </p:nvPr>
        </p:nvGraphicFramePr>
        <p:xfrm>
          <a:off x="582610" y="5568949"/>
          <a:ext cx="195580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83" name="Equation" r:id="rId13" imgW="965200" imgH="393700" progId="Equation.3">
                  <p:embed/>
                </p:oleObj>
              </mc:Choice>
              <mc:Fallback>
                <p:oleObj name="Equation" r:id="rId13" imgW="9652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2610" y="5568949"/>
                        <a:ext cx="1955800" cy="79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681028"/>
              </p:ext>
            </p:extLst>
          </p:nvPr>
        </p:nvGraphicFramePr>
        <p:xfrm>
          <a:off x="2990850" y="5771667"/>
          <a:ext cx="14128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84" name="Equation" r:id="rId15" imgW="698500" imgH="228600" progId="Equation.DSMT4">
                  <p:embed/>
                </p:oleObj>
              </mc:Choice>
              <mc:Fallback>
                <p:oleObj name="Equation" r:id="rId15" imgW="698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90850" y="5771667"/>
                        <a:ext cx="1412875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769520"/>
              </p:ext>
            </p:extLst>
          </p:nvPr>
        </p:nvGraphicFramePr>
        <p:xfrm>
          <a:off x="578671" y="4034874"/>
          <a:ext cx="720725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85" name="Equation" r:id="rId17" imgW="355600" imgH="177800" progId="Equation.3">
                  <p:embed/>
                </p:oleObj>
              </mc:Choice>
              <mc:Fallback>
                <p:oleObj name="Equation" r:id="rId17" imgW="3556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8671" y="4034874"/>
                        <a:ext cx="720725" cy="36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385454" y="4882558"/>
            <a:ext cx="4305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Therefore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7597" y="2100482"/>
            <a:ext cx="4305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So using chain rule writing 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198048"/>
              </p:ext>
            </p:extLst>
          </p:nvPr>
        </p:nvGraphicFramePr>
        <p:xfrm>
          <a:off x="5920822" y="1967759"/>
          <a:ext cx="244633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86" name="Equation" r:id="rId19" imgW="1206500" imgH="393700" progId="Equation.DSMT4">
                  <p:embed/>
                </p:oleObj>
              </mc:Choice>
              <mc:Fallback>
                <p:oleObj name="Equation" r:id="rId19" imgW="1206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920822" y="1967759"/>
                        <a:ext cx="2446338" cy="79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>
            <a:off x="717310" y="2650490"/>
            <a:ext cx="877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8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31" grpId="0"/>
      <p:bldP spid="3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34629" y="4631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Fixed point mass pendulum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7773054"/>
              </p:ext>
            </p:extLst>
          </p:nvPr>
        </p:nvGraphicFramePr>
        <p:xfrm>
          <a:off x="698500" y="5972313"/>
          <a:ext cx="210343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970" name="Equation" r:id="rId3" imgW="1041400" imgH="393700" progId="Equation.DSMT4">
                  <p:embed/>
                </p:oleObj>
              </mc:Choice>
              <mc:Fallback>
                <p:oleObj name="Equation" r:id="rId3" imgW="1041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500" y="5972313"/>
                        <a:ext cx="210343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583625" y="812534"/>
            <a:ext cx="43059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Therefore the expression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712192"/>
              </p:ext>
            </p:extLst>
          </p:nvPr>
        </p:nvGraphicFramePr>
        <p:xfrm>
          <a:off x="902107" y="1418604"/>
          <a:ext cx="4237037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971" name="Equation" r:id="rId5" imgW="2095500" imgH="393700" progId="Equation.3">
                  <p:embed/>
                </p:oleObj>
              </mc:Choice>
              <mc:Fallback>
                <p:oleObj name="Equation" r:id="rId5" imgW="2095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2107" y="1418604"/>
                        <a:ext cx="4237037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626016"/>
              </p:ext>
            </p:extLst>
          </p:nvPr>
        </p:nvGraphicFramePr>
        <p:xfrm>
          <a:off x="647700" y="2454275"/>
          <a:ext cx="3776663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972" name="Equation" r:id="rId7" imgW="1866900" imgH="393700" progId="Equation.3">
                  <p:embed/>
                </p:oleObj>
              </mc:Choice>
              <mc:Fallback>
                <p:oleObj name="Equation" r:id="rId7" imgW="1866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7700" y="2454275"/>
                        <a:ext cx="3776663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129586"/>
              </p:ext>
            </p:extLst>
          </p:nvPr>
        </p:nvGraphicFramePr>
        <p:xfrm>
          <a:off x="698500" y="3362325"/>
          <a:ext cx="34163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973" name="Equation" r:id="rId9" imgW="1689100" imgH="279400" progId="Equation.3">
                  <p:embed/>
                </p:oleObj>
              </mc:Choice>
              <mc:Fallback>
                <p:oleObj name="Equation" r:id="rId9" imgW="16891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8500" y="3362325"/>
                        <a:ext cx="3416300" cy="563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468124"/>
              </p:ext>
            </p:extLst>
          </p:nvPr>
        </p:nvGraphicFramePr>
        <p:xfrm>
          <a:off x="776058" y="5399967"/>
          <a:ext cx="210661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974" name="Equation" r:id="rId11" imgW="1041400" imgH="228600" progId="Equation.3">
                  <p:embed/>
                </p:oleObj>
              </mc:Choice>
              <mc:Fallback>
                <p:oleObj name="Equation" r:id="rId11" imgW="1041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6058" y="5399967"/>
                        <a:ext cx="2106613" cy="46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17634" y="4999857"/>
            <a:ext cx="59434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Simplifying expression for non-trivia solution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7634" y="3946614"/>
            <a:ext cx="70263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Trivial solution is then when pendulum stationary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8751457"/>
              </p:ext>
            </p:extLst>
          </p:nvPr>
        </p:nvGraphicFramePr>
        <p:xfrm>
          <a:off x="902107" y="4435072"/>
          <a:ext cx="10795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975" name="Equation" r:id="rId13" imgW="533400" imgH="203200" progId="Equation.DSMT4">
                  <p:embed/>
                </p:oleObj>
              </mc:Choice>
              <mc:Fallback>
                <p:oleObj name="Equation" r:id="rId13" imgW="533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02107" y="4435072"/>
                        <a:ext cx="1079500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924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>
                <a:solidFill>
                  <a:srgbClr val="FF3300"/>
                </a:solidFill>
              </a:rPr>
              <a:t/>
            </a:r>
            <a:br>
              <a:rPr lang="en-GB" sz="3600" i="1" dirty="0">
                <a:solidFill>
                  <a:srgbClr val="FF3300"/>
                </a:solidFill>
              </a:rPr>
            </a:br>
            <a:r>
              <a:rPr lang="en-GB" sz="3600" dirty="0"/>
              <a:t>L</a:t>
            </a:r>
            <a:r>
              <a:rPr lang="en-GB" sz="3600" dirty="0" smtClean="0"/>
              <a:t>ecture 10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Topics we haven't covered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899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364" y="2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latin typeface="Arial" charset="0"/>
              </a:rPr>
              <a:t>Additional topics in control engineering</a:t>
            </a:r>
            <a:endParaRPr lang="en-US" sz="2954" b="1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556357"/>
            <a:ext cx="91440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System analysis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using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the Euler–Lagrange equation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  </a:t>
            </a:r>
            <a:endParaRPr lang="en-US" dirty="0" smtClean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1230931" lvl="2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Deriving system differential equations by consideration of energy </a:t>
            </a:r>
          </a:p>
          <a:p>
            <a:pPr marL="316531" indent="-316531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Dealing with time delays</a:t>
            </a:r>
          </a:p>
          <a:p>
            <a:pPr marL="773731" lvl="1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Smith predictor</a:t>
            </a:r>
          </a:p>
          <a:p>
            <a:pPr marL="773731" lvl="1" indent="-316531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lvl="1" indent="-316531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Digital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sampled-time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systems</a:t>
            </a:r>
          </a:p>
          <a:p>
            <a:pPr marL="1230931" lvl="2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Z-transform rather than Laplace transform</a:t>
            </a:r>
          </a:p>
          <a:p>
            <a:pPr marL="1230931" lvl="2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Discrete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rather than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continuous state space models</a:t>
            </a:r>
          </a:p>
          <a:p>
            <a:pPr marL="1230931" lvl="2" indent="-316531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lvl="1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Dealing with controllable and unobservable systems</a:t>
            </a:r>
          </a:p>
          <a:p>
            <a:pPr marL="1230931" lvl="2" indent="-316531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Use </a:t>
            </a:r>
            <a:r>
              <a:rPr lang="en-US" dirty="0" err="1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Kalman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 decomposition to find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stabilizable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and detectable parts of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the systems</a:t>
            </a:r>
            <a:endParaRPr lang="en-US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lvl="1" indent="-316531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lvl="1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The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Kalman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 filter for optimal state estimation </a:t>
            </a:r>
          </a:p>
          <a:p>
            <a:pPr marL="1230931" lvl="3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Stochastic approach whereas </a:t>
            </a:r>
            <a:r>
              <a:rPr lang="en-US" dirty="0" err="1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Luenberger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 is deterministic</a:t>
            </a:r>
          </a:p>
          <a:p>
            <a:pPr marL="316531" lvl="1" indent="-316531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lvl="1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System identification</a:t>
            </a:r>
          </a:p>
          <a:p>
            <a:pPr marL="1230931" lvl="3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Learning the plant kinematics and dynamics and optimal control gains and strategies from experience</a:t>
            </a:r>
          </a:p>
          <a:p>
            <a:pPr marL="316531" lvl="1" indent="-316531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lvl="1" indent="-316531"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Plus lots more</a:t>
            </a:r>
            <a:r>
              <a:rPr lang="mr-IN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……</a:t>
            </a:r>
            <a:r>
              <a:rPr lang="en-GB" dirty="0" smtClean="0">
                <a:solidFill>
                  <a:srgbClr val="000000"/>
                </a:solidFill>
                <a:latin typeface="Arial"/>
                <a:ea typeface="Times New Roman" charset="0"/>
                <a:cs typeface="Arial"/>
              </a:rPr>
              <a:t>.</a:t>
            </a:r>
            <a:endParaRPr lang="en-US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  <a:p>
            <a:pPr marL="316531" indent="-316531"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Arial"/>
              <a:ea typeface="Times New Roman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238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" y="523814"/>
            <a:ext cx="7842261" cy="407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045" dirty="0">
                <a:latin typeface="Arial"/>
                <a:cs typeface="Arial"/>
              </a:rPr>
              <a:t>For the proportional controller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305654"/>
            <a:ext cx="699247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3492" indent="-243492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This system has the open-loop transfer function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630154"/>
              </p:ext>
            </p:extLst>
          </p:nvPr>
        </p:nvGraphicFramePr>
        <p:xfrm>
          <a:off x="205724" y="2756834"/>
          <a:ext cx="2115565" cy="710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74" name="Equation" r:id="rId3" imgW="1282700" imgH="431800" progId="Equation.DSMT4">
                  <p:embed/>
                </p:oleObj>
              </mc:Choice>
              <mc:Fallback>
                <p:oleObj name="Equation" r:id="rId3" imgW="12827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24" y="2756834"/>
                        <a:ext cx="2115565" cy="710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-1" y="3463110"/>
            <a:ext cx="5861395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3492" indent="-243492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The closed-loop transfer function is therefore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505409"/>
              </p:ext>
            </p:extLst>
          </p:nvPr>
        </p:nvGraphicFramePr>
        <p:xfrm>
          <a:off x="225377" y="3816373"/>
          <a:ext cx="2866292" cy="1466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75" name="Equation" r:id="rId5" imgW="1739900" imgH="889000" progId="Equation.DSMT4">
                  <p:embed/>
                </p:oleObj>
              </mc:Choice>
              <mc:Fallback>
                <p:oleObj name="Equation" r:id="rId5" imgW="1739900" imgH="889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377" y="3816373"/>
                        <a:ext cx="2866292" cy="1466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 descr="SimpleProportionallController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492" y="999893"/>
            <a:ext cx="4980055" cy="137840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999619" y="-27954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Calculating root locus: </a:t>
            </a:r>
            <a:r>
              <a:rPr lang="en-US" sz="2727" b="1" dirty="0" smtClean="0">
                <a:latin typeface="Arial"/>
                <a:cs typeface="Arial"/>
              </a:rPr>
              <a:t>Example 2</a:t>
            </a:r>
            <a:endParaRPr lang="en-US" sz="2727" b="1" dirty="0">
              <a:latin typeface="Arial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945389"/>
              </p:ext>
            </p:extLst>
          </p:nvPr>
        </p:nvGraphicFramePr>
        <p:xfrm>
          <a:off x="5935717" y="4170604"/>
          <a:ext cx="2762137" cy="753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76" name="Equation" r:id="rId8" imgW="1676400" imgH="457200" progId="Equation.DSMT4">
                  <p:embed/>
                </p:oleObj>
              </mc:Choice>
              <mc:Fallback>
                <p:oleObj name="Equation" r:id="rId8" imgW="16764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35717" y="4170604"/>
                        <a:ext cx="2762137" cy="7534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457"/>
              </p:ext>
            </p:extLst>
          </p:nvPr>
        </p:nvGraphicFramePr>
        <p:xfrm>
          <a:off x="3438499" y="4253998"/>
          <a:ext cx="2196725" cy="733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77" name="Equation" r:id="rId10" imgW="1333500" imgH="444500" progId="Equation.3">
                  <p:embed/>
                </p:oleObj>
              </mc:Choice>
              <mc:Fallback>
                <p:oleObj name="Equation" r:id="rId10" imgW="1333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38499" y="4253998"/>
                        <a:ext cx="2196725" cy="733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2748" y="3544656"/>
            <a:ext cx="2012762" cy="47613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493431" y="2781800"/>
            <a:ext cx="2651396" cy="6168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4" dirty="0">
                <a:solidFill>
                  <a:srgbClr val="FF0000"/>
                </a:solidFill>
                <a:latin typeface="Arial"/>
                <a:cs typeface="Arial"/>
              </a:rPr>
              <a:t>Remember: For a quadratic equation: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539207"/>
              </p:ext>
            </p:extLst>
          </p:nvPr>
        </p:nvGraphicFramePr>
        <p:xfrm>
          <a:off x="4749082" y="5243745"/>
          <a:ext cx="3660306" cy="731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78" name="Equation" r:id="rId13" imgW="2222500" imgH="444500" progId="Equation.3">
                  <p:embed/>
                </p:oleObj>
              </mc:Choice>
              <mc:Fallback>
                <p:oleObj name="Equation" r:id="rId13" imgW="2222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49082" y="5243745"/>
                        <a:ext cx="3660306" cy="731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12130" y="6099148"/>
            <a:ext cx="7999693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3492" indent="-243492">
              <a:buFont typeface="Arial"/>
              <a:buChar char="•"/>
            </a:pPr>
            <a:r>
              <a:rPr lang="en-US" sz="2045" dirty="0" smtClean="0">
                <a:latin typeface="Arial"/>
                <a:cs typeface="Arial"/>
              </a:rPr>
              <a:t>Thus some </a:t>
            </a:r>
            <a:r>
              <a:rPr lang="en-US" sz="2045" dirty="0">
                <a:latin typeface="Arial"/>
                <a:cs typeface="Arial"/>
              </a:rPr>
              <a:t>values of K will lead to complex </a:t>
            </a:r>
            <a:r>
              <a:rPr lang="en-US" sz="2045" dirty="0" smtClean="0">
                <a:latin typeface="Arial"/>
                <a:cs typeface="Arial"/>
              </a:rPr>
              <a:t>solutions</a:t>
            </a:r>
          </a:p>
          <a:p>
            <a:pPr marL="243492" indent="-243492">
              <a:buFont typeface="Arial"/>
              <a:buChar char="•"/>
            </a:pPr>
            <a:r>
              <a:rPr lang="en-US" sz="2045" dirty="0" smtClean="0">
                <a:latin typeface="Arial"/>
                <a:cs typeface="Arial"/>
              </a:rPr>
              <a:t>There </a:t>
            </a:r>
            <a:r>
              <a:rPr lang="en-US" sz="2045" dirty="0">
                <a:latin typeface="Arial"/>
                <a:cs typeface="Arial"/>
              </a:rPr>
              <a:t>are no zeros for this transfer function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0266" y="5406122"/>
            <a:ext cx="5861395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3492" indent="-243492">
              <a:buFont typeface="Arial"/>
              <a:buChar char="•"/>
            </a:pPr>
            <a:r>
              <a:rPr lang="en-US" sz="2045" dirty="0" smtClean="0">
                <a:latin typeface="Arial"/>
                <a:cs typeface="Arial"/>
              </a:rPr>
              <a:t>Therefore  location of poles give by</a:t>
            </a:r>
            <a:endParaRPr lang="en-US" sz="204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75364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4" grpId="0"/>
      <p:bldP spid="11" grpId="0"/>
      <p:bldP spid="16" grpId="0"/>
      <p:bldP spid="18" grpId="0" build="p" bldLvl="2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2145323" y="2731030"/>
            <a:ext cx="8440615" cy="32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534">
              <a:latin typeface="Arial"/>
              <a:cs typeface="Arial"/>
            </a:endParaRPr>
          </a:p>
        </p:txBody>
      </p:sp>
      <p:pic>
        <p:nvPicPr>
          <p:cNvPr id="3" name="Picture 2" descr="Screen Shot 2016-03-15 at 5.30.2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1" y="1058114"/>
            <a:ext cx="3999903" cy="5132106"/>
          </a:xfrm>
          <a:prstGeom prst="rect">
            <a:avLst/>
          </a:prstGeom>
        </p:spPr>
      </p:pic>
      <p:pic>
        <p:nvPicPr>
          <p:cNvPr id="6" name="rootLocus2Pole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0557" y="2282721"/>
            <a:ext cx="5643443" cy="423258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139819" y="0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DIY </a:t>
            </a:r>
            <a:r>
              <a:rPr lang="en-US" sz="2727" b="1" dirty="0" smtClean="0">
                <a:latin typeface="Arial" charset="0"/>
              </a:rPr>
              <a:t>Matlab plot </a:t>
            </a:r>
            <a:r>
              <a:rPr lang="en-US" sz="2727" b="1" dirty="0">
                <a:latin typeface="Arial" charset="0"/>
              </a:rPr>
              <a:t>poles for a range of K values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29343"/>
              </p:ext>
            </p:extLst>
          </p:nvPr>
        </p:nvGraphicFramePr>
        <p:xfrm>
          <a:off x="4819927" y="1091190"/>
          <a:ext cx="2115565" cy="710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8032" name="Equation" r:id="rId7" imgW="1282700" imgH="431800" progId="Equation.DSMT4">
                  <p:embed/>
                </p:oleObj>
              </mc:Choice>
              <mc:Fallback>
                <p:oleObj name="Equation" r:id="rId7" imgW="12827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19927" y="1091190"/>
                        <a:ext cx="2115565" cy="710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7268034" y="439901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Pole at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54581" y="4440170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Pole at -4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05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85" y="3778529"/>
            <a:ext cx="3895669" cy="2835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361" y="3046647"/>
            <a:ext cx="4809237" cy="37081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92" y="658295"/>
            <a:ext cx="3841562" cy="18071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14878" y="772977"/>
            <a:ext cx="4077432" cy="1036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45" dirty="0" smtClean="0">
                <a:latin typeface="Arial"/>
                <a:cs typeface="Arial"/>
              </a:rPr>
              <a:t>Again Matlab </a:t>
            </a:r>
            <a:r>
              <a:rPr lang="en-US" sz="2045" dirty="0">
                <a:latin typeface="Arial"/>
                <a:cs typeface="Arial"/>
              </a:rPr>
              <a:t>puts gain in feedback path and not in the forward path</a:t>
            </a:r>
            <a:endParaRPr lang="en-US" sz="2045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29598" y="0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Using Matlab </a:t>
            </a:r>
            <a:r>
              <a:rPr lang="en-US" sz="2727" b="1" dirty="0" err="1">
                <a:solidFill>
                  <a:srgbClr val="3333FF"/>
                </a:solidFill>
                <a:latin typeface="Arial"/>
                <a:cs typeface="Arial"/>
              </a:rPr>
              <a:t>rlocus</a:t>
            </a:r>
            <a:r>
              <a:rPr lang="en-US" sz="2727" b="1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lang="en-US" sz="2727" b="1" dirty="0">
                <a:latin typeface="Arial"/>
                <a:cs typeface="Arial"/>
              </a:rPr>
              <a:t>function</a:t>
            </a:r>
            <a:endParaRPr lang="en-US" sz="2727" b="1" dirty="0">
              <a:latin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2396821"/>
              </p:ext>
            </p:extLst>
          </p:nvPr>
        </p:nvGraphicFramePr>
        <p:xfrm>
          <a:off x="838770" y="2766917"/>
          <a:ext cx="2115565" cy="710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08" name="Equation" r:id="rId6" imgW="1282700" imgH="431800" progId="Equation.DSMT4">
                  <p:embed/>
                </p:oleObj>
              </mc:Choice>
              <mc:Fallback>
                <p:oleObj name="Equation" r:id="rId6" imgW="12827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770" y="2766917"/>
                        <a:ext cx="2115565" cy="7101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7085154" y="501145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Pole at -1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00222" y="501145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Pole at -4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2384</Words>
  <Application>Microsoft Macintosh PowerPoint</Application>
  <PresentationFormat>On-screen Show (4:3)</PresentationFormat>
  <Paragraphs>375</Paragraphs>
  <Slides>65</Slides>
  <Notes>14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Calibri</vt:lpstr>
      <vt:lpstr>ＭＳ Ｐゴシック</vt:lpstr>
      <vt:lpstr>Times New Roman</vt:lpstr>
      <vt:lpstr>Wingdings</vt:lpstr>
      <vt:lpstr>Arial</vt:lpstr>
      <vt:lpstr>Office Theme</vt:lpstr>
      <vt:lpstr>Equation</vt:lpstr>
      <vt:lpstr>ROCO218: Control Engineering Dr Ian Howard  Lecture 10  Root locus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 Lecture 10  Two Root Locus sketching rules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Lecture 10  Root locus of inverted pendulum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Matlab root locus plant only analysis</vt:lpstr>
      <vt:lpstr>PowerPoint Presentation</vt:lpstr>
      <vt:lpstr>PowerPoint Presentation</vt:lpstr>
      <vt:lpstr>PowerPoint Presentation</vt:lpstr>
      <vt:lpstr>PowerPoint Presentation</vt:lpstr>
      <vt:lpstr>Matlab root locus with PID controller</vt:lpstr>
      <vt:lpstr>Simulink: PID with stable gain</vt:lpstr>
      <vt:lpstr>Signals: stable gain = 20</vt:lpstr>
      <vt:lpstr>PowerPoint Presentation</vt:lpstr>
      <vt:lpstr>Matlab root locus normal rod pendulum</vt:lpstr>
      <vt:lpstr>Matlab PID root locus normal rod pendulum</vt:lpstr>
      <vt:lpstr>Simulink: PID with 4.15 gain</vt:lpstr>
      <vt:lpstr>Normal rod pendulum angle</vt:lpstr>
      <vt:lpstr>Interlude  10 minute break</vt:lpstr>
      <vt:lpstr>ROCO218: Control Engineering Dr Ian Howard   Lecture 10  Nyquist stability criterion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Lecture 10  Pendulum analysis using KE and 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Lecture 10  Topics we haven't covered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ROCO218: Control Engineering  Lecture 9  Observer design</dc:title>
  <dc:creator>Ian Howard</dc:creator>
  <cp:lastModifiedBy>Ian Howard</cp:lastModifiedBy>
  <cp:revision>263</cp:revision>
  <dcterms:created xsi:type="dcterms:W3CDTF">2017-02-03T03:59:45Z</dcterms:created>
  <dcterms:modified xsi:type="dcterms:W3CDTF">2018-04-30T11:26:16Z</dcterms:modified>
</cp:coreProperties>
</file>